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jpg" ContentType="image/jp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B3B3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7707" y="1688090"/>
            <a:ext cx="5148584" cy="1126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3B7EA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0225" y="1029589"/>
            <a:ext cx="8083550" cy="3564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B3B3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/k5fwiw4wql642x?cid=754" TargetMode="Externa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0417" y="2536424"/>
            <a:ext cx="5594350" cy="635"/>
          </a:xfrm>
          <a:custGeom>
            <a:avLst/>
            <a:gdLst/>
            <a:ahLst/>
            <a:cxnLst/>
            <a:rect l="l" t="t" r="r" b="b"/>
            <a:pathLst>
              <a:path w="5594350" h="635">
                <a:moveTo>
                  <a:pt x="0" y="299"/>
                </a:moveTo>
                <a:lnTo>
                  <a:pt x="5594100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08549" y="2147568"/>
            <a:ext cx="1062990" cy="67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80" b="1">
                <a:solidFill>
                  <a:srgbClr val="003162"/>
                </a:solidFill>
                <a:latin typeface="Arial"/>
                <a:cs typeface="Arial"/>
              </a:rPr>
              <a:t>D</a:t>
            </a:r>
            <a:r>
              <a:rPr dirty="0" sz="2000" spc="-80" b="1">
                <a:solidFill>
                  <a:srgbClr val="003162"/>
                </a:solidFill>
                <a:latin typeface="Arial"/>
                <a:cs typeface="Arial"/>
              </a:rPr>
              <a:t>ATA</a:t>
            </a:r>
            <a:r>
              <a:rPr dirty="0" sz="2000" spc="130" b="1">
                <a:solidFill>
                  <a:srgbClr val="003162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162"/>
                </a:solidFill>
                <a:latin typeface="Arial"/>
                <a:cs typeface="Arial"/>
              </a:rPr>
              <a:t>8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400" spc="-5" b="1">
                <a:solidFill>
                  <a:srgbClr val="C4820D"/>
                </a:solidFill>
                <a:latin typeface="Arial"/>
                <a:cs typeface="Arial"/>
              </a:rPr>
              <a:t>Sprin</a:t>
            </a:r>
            <a:r>
              <a:rPr dirty="0" sz="1400" b="1">
                <a:solidFill>
                  <a:srgbClr val="C4820D"/>
                </a:solidFill>
                <a:latin typeface="Arial"/>
                <a:cs typeface="Arial"/>
              </a:rPr>
              <a:t>g</a:t>
            </a:r>
            <a:r>
              <a:rPr dirty="0" sz="1400" spc="-5" b="1">
                <a:solidFill>
                  <a:srgbClr val="C4820D"/>
                </a:solidFill>
                <a:latin typeface="Arial"/>
                <a:cs typeface="Arial"/>
              </a:rPr>
              <a:t> 2020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124" y="2237985"/>
            <a:ext cx="726224" cy="5809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4825" y="1866887"/>
            <a:ext cx="23069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Lecture</a:t>
            </a:r>
            <a:r>
              <a:rPr dirty="0" spc="-90"/>
              <a:t> </a:t>
            </a:r>
            <a:r>
              <a:rPr dirty="0" spc="-5"/>
              <a:t>35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4825" y="2635631"/>
            <a:ext cx="36506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 MT"/>
                <a:cs typeface="Arial MT"/>
              </a:rPr>
              <a:t>Decisions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&amp;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Subjective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Probabilities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0977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Purpose</a:t>
            </a:r>
            <a:r>
              <a:rPr dirty="0" spc="-45"/>
              <a:t> </a:t>
            </a:r>
            <a:r>
              <a:rPr dirty="0" spc="-5"/>
              <a:t>of</a:t>
            </a:r>
            <a:r>
              <a:rPr dirty="0" spc="-40"/>
              <a:t> </a:t>
            </a:r>
            <a:r>
              <a:rPr dirty="0" spc="-5"/>
              <a:t>Bayes’</a:t>
            </a:r>
            <a:r>
              <a:rPr dirty="0" spc="-225"/>
              <a:t> </a:t>
            </a:r>
            <a:r>
              <a:rPr dirty="0" spc="-5"/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1093342"/>
            <a:ext cx="7935595" cy="161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Update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your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prediction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based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new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information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C4820D"/>
              </a:buClr>
              <a:buFont typeface="Arial MT"/>
              <a:buChar char="●"/>
            </a:pPr>
            <a:endParaRPr sz="3350">
              <a:latin typeface="Arial MT"/>
              <a:cs typeface="Arial MT"/>
            </a:endParaRPr>
          </a:p>
          <a:p>
            <a:pPr marL="424815" marR="5080" indent="-412750">
              <a:lnSpc>
                <a:spcPct val="100499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In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multi-stage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experiment, find the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chance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 an event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earlier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stage,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 given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result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 of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later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stage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6280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Diagram</a:t>
            </a:r>
            <a:r>
              <a:rPr dirty="0" spc="-45"/>
              <a:t> </a:t>
            </a:r>
            <a:r>
              <a:rPr dirty="0" spc="-5"/>
              <a:t>and</a:t>
            </a:r>
            <a:r>
              <a:rPr dirty="0" spc="-40"/>
              <a:t> </a:t>
            </a:r>
            <a:r>
              <a:rPr dirty="0" spc="-30"/>
              <a:t>Terminology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6237" y="1275475"/>
            <a:ext cx="6012815" cy="3338829"/>
            <a:chOff x="606237" y="1275475"/>
            <a:chExt cx="6012815" cy="33388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2687" y="1275475"/>
              <a:ext cx="4495799" cy="304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1000" y="3232626"/>
              <a:ext cx="2588895" cy="1376680"/>
            </a:xfrm>
            <a:custGeom>
              <a:avLst/>
              <a:gdLst/>
              <a:ahLst/>
              <a:cxnLst/>
              <a:rect l="l" t="t" r="r" b="b"/>
              <a:pathLst>
                <a:path w="2588895" h="1376679">
                  <a:moveTo>
                    <a:pt x="2156999" y="633198"/>
                  </a:moveTo>
                  <a:lnTo>
                    <a:pt x="1509899" y="633198"/>
                  </a:lnTo>
                  <a:lnTo>
                    <a:pt x="2188466" y="0"/>
                  </a:lnTo>
                  <a:lnTo>
                    <a:pt x="2156999" y="633198"/>
                  </a:lnTo>
                  <a:close/>
                </a:path>
                <a:path w="2588895" h="1376679">
                  <a:moveTo>
                    <a:pt x="2464499" y="1376598"/>
                  </a:moveTo>
                  <a:lnTo>
                    <a:pt x="123899" y="1376598"/>
                  </a:lnTo>
                  <a:lnTo>
                    <a:pt x="75672" y="1366861"/>
                  </a:lnTo>
                  <a:lnTo>
                    <a:pt x="36289" y="1340308"/>
                  </a:lnTo>
                  <a:lnTo>
                    <a:pt x="9736" y="1300925"/>
                  </a:lnTo>
                  <a:lnTo>
                    <a:pt x="0" y="1252698"/>
                  </a:lnTo>
                  <a:lnTo>
                    <a:pt x="0" y="757098"/>
                  </a:lnTo>
                  <a:lnTo>
                    <a:pt x="9736" y="708871"/>
                  </a:lnTo>
                  <a:lnTo>
                    <a:pt x="36289" y="669487"/>
                  </a:lnTo>
                  <a:lnTo>
                    <a:pt x="75672" y="642935"/>
                  </a:lnTo>
                  <a:lnTo>
                    <a:pt x="123899" y="633198"/>
                  </a:lnTo>
                  <a:lnTo>
                    <a:pt x="2464499" y="633198"/>
                  </a:lnTo>
                  <a:lnTo>
                    <a:pt x="2511914" y="642629"/>
                  </a:lnTo>
                  <a:lnTo>
                    <a:pt x="2552110" y="669487"/>
                  </a:lnTo>
                  <a:lnTo>
                    <a:pt x="2578968" y="709684"/>
                  </a:lnTo>
                  <a:lnTo>
                    <a:pt x="2588399" y="757098"/>
                  </a:lnTo>
                  <a:lnTo>
                    <a:pt x="2588399" y="1252698"/>
                  </a:lnTo>
                  <a:lnTo>
                    <a:pt x="2578663" y="1300925"/>
                  </a:lnTo>
                  <a:lnTo>
                    <a:pt x="2552110" y="1340308"/>
                  </a:lnTo>
                  <a:lnTo>
                    <a:pt x="2512727" y="1366861"/>
                  </a:lnTo>
                  <a:lnTo>
                    <a:pt x="2464499" y="1376598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1000" y="3232626"/>
              <a:ext cx="2588895" cy="1376680"/>
            </a:xfrm>
            <a:custGeom>
              <a:avLst/>
              <a:gdLst/>
              <a:ahLst/>
              <a:cxnLst/>
              <a:rect l="l" t="t" r="r" b="b"/>
              <a:pathLst>
                <a:path w="2588895" h="1376679">
                  <a:moveTo>
                    <a:pt x="0" y="757098"/>
                  </a:moveTo>
                  <a:lnTo>
                    <a:pt x="9736" y="708871"/>
                  </a:lnTo>
                  <a:lnTo>
                    <a:pt x="36289" y="669487"/>
                  </a:lnTo>
                  <a:lnTo>
                    <a:pt x="75672" y="642935"/>
                  </a:lnTo>
                  <a:lnTo>
                    <a:pt x="123899" y="633198"/>
                  </a:lnTo>
                  <a:lnTo>
                    <a:pt x="1509899" y="633198"/>
                  </a:lnTo>
                  <a:lnTo>
                    <a:pt x="2188466" y="0"/>
                  </a:lnTo>
                  <a:lnTo>
                    <a:pt x="2156999" y="633198"/>
                  </a:lnTo>
                  <a:lnTo>
                    <a:pt x="2464499" y="633198"/>
                  </a:lnTo>
                  <a:lnTo>
                    <a:pt x="2488784" y="635601"/>
                  </a:lnTo>
                  <a:lnTo>
                    <a:pt x="2533239" y="654015"/>
                  </a:lnTo>
                  <a:lnTo>
                    <a:pt x="2567583" y="688358"/>
                  </a:lnTo>
                  <a:lnTo>
                    <a:pt x="2585997" y="732814"/>
                  </a:lnTo>
                  <a:lnTo>
                    <a:pt x="2588399" y="757098"/>
                  </a:lnTo>
                  <a:lnTo>
                    <a:pt x="2588399" y="942948"/>
                  </a:lnTo>
                  <a:lnTo>
                    <a:pt x="2588399" y="1252698"/>
                  </a:lnTo>
                  <a:lnTo>
                    <a:pt x="2578663" y="1300925"/>
                  </a:lnTo>
                  <a:lnTo>
                    <a:pt x="2552110" y="1340308"/>
                  </a:lnTo>
                  <a:lnTo>
                    <a:pt x="2512727" y="1366861"/>
                  </a:lnTo>
                  <a:lnTo>
                    <a:pt x="2464499" y="1376598"/>
                  </a:lnTo>
                  <a:lnTo>
                    <a:pt x="2156999" y="1376598"/>
                  </a:lnTo>
                  <a:lnTo>
                    <a:pt x="1509899" y="1376598"/>
                  </a:lnTo>
                  <a:lnTo>
                    <a:pt x="123899" y="1376598"/>
                  </a:lnTo>
                  <a:lnTo>
                    <a:pt x="75672" y="1366861"/>
                  </a:lnTo>
                  <a:lnTo>
                    <a:pt x="36289" y="1340308"/>
                  </a:lnTo>
                  <a:lnTo>
                    <a:pt x="9736" y="1300925"/>
                  </a:lnTo>
                  <a:lnTo>
                    <a:pt x="0" y="1252698"/>
                  </a:lnTo>
                  <a:lnTo>
                    <a:pt x="0" y="942948"/>
                  </a:lnTo>
                  <a:lnTo>
                    <a:pt x="0" y="757098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20314" y="4031658"/>
            <a:ext cx="2139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</a:rPr>
              <a:t>Prior</a:t>
            </a:r>
            <a:r>
              <a:rPr dirty="0" sz="2400" spc="-9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probability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2437" y="1236187"/>
            <a:ext cx="2598420" cy="979805"/>
            <a:chOff x="452437" y="1236187"/>
            <a:chExt cx="2598420" cy="979805"/>
          </a:xfrm>
        </p:grpSpPr>
        <p:sp>
          <p:nvSpPr>
            <p:cNvPr id="9" name="object 9"/>
            <p:cNvSpPr/>
            <p:nvPr/>
          </p:nvSpPr>
          <p:spPr>
            <a:xfrm>
              <a:off x="457199" y="1240950"/>
              <a:ext cx="2588895" cy="970280"/>
            </a:xfrm>
            <a:custGeom>
              <a:avLst/>
              <a:gdLst/>
              <a:ahLst/>
              <a:cxnLst/>
              <a:rect l="l" t="t" r="r" b="b"/>
              <a:pathLst>
                <a:path w="2588895" h="970280">
                  <a:moveTo>
                    <a:pt x="2464499" y="743399"/>
                  </a:moveTo>
                  <a:lnTo>
                    <a:pt x="123899" y="743399"/>
                  </a:lnTo>
                  <a:lnTo>
                    <a:pt x="75672" y="733663"/>
                  </a:lnTo>
                  <a:lnTo>
                    <a:pt x="36289" y="707110"/>
                  </a:lnTo>
                  <a:lnTo>
                    <a:pt x="9736" y="667727"/>
                  </a:lnTo>
                  <a:lnTo>
                    <a:pt x="0" y="619499"/>
                  </a:lnTo>
                  <a:lnTo>
                    <a:pt x="0" y="123899"/>
                  </a:lnTo>
                  <a:lnTo>
                    <a:pt x="9736" y="75672"/>
                  </a:lnTo>
                  <a:lnTo>
                    <a:pt x="36289" y="36289"/>
                  </a:lnTo>
                  <a:lnTo>
                    <a:pt x="75672" y="9736"/>
                  </a:lnTo>
                  <a:lnTo>
                    <a:pt x="123899" y="0"/>
                  </a:lnTo>
                  <a:lnTo>
                    <a:pt x="2464499" y="0"/>
                  </a:lnTo>
                  <a:lnTo>
                    <a:pt x="2511914" y="9431"/>
                  </a:lnTo>
                  <a:lnTo>
                    <a:pt x="2552110" y="36289"/>
                  </a:lnTo>
                  <a:lnTo>
                    <a:pt x="2578968" y="76485"/>
                  </a:lnTo>
                  <a:lnTo>
                    <a:pt x="2588399" y="123899"/>
                  </a:lnTo>
                  <a:lnTo>
                    <a:pt x="2588399" y="619499"/>
                  </a:lnTo>
                  <a:lnTo>
                    <a:pt x="2578663" y="667727"/>
                  </a:lnTo>
                  <a:lnTo>
                    <a:pt x="2552110" y="707110"/>
                  </a:lnTo>
                  <a:lnTo>
                    <a:pt x="2512727" y="733663"/>
                  </a:lnTo>
                  <a:lnTo>
                    <a:pt x="2464499" y="743399"/>
                  </a:lnTo>
                  <a:close/>
                </a:path>
                <a:path w="2588895" h="970280">
                  <a:moveTo>
                    <a:pt x="2253435" y="969750"/>
                  </a:moveTo>
                  <a:lnTo>
                    <a:pt x="1509899" y="743399"/>
                  </a:lnTo>
                  <a:lnTo>
                    <a:pt x="2156999" y="743399"/>
                  </a:lnTo>
                  <a:lnTo>
                    <a:pt x="2253435" y="969750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7200" y="1240950"/>
              <a:ext cx="2588895" cy="970280"/>
            </a:xfrm>
            <a:custGeom>
              <a:avLst/>
              <a:gdLst/>
              <a:ahLst/>
              <a:cxnLst/>
              <a:rect l="l" t="t" r="r" b="b"/>
              <a:pathLst>
                <a:path w="2588895" h="970280">
                  <a:moveTo>
                    <a:pt x="0" y="123899"/>
                  </a:moveTo>
                  <a:lnTo>
                    <a:pt x="9736" y="75672"/>
                  </a:lnTo>
                  <a:lnTo>
                    <a:pt x="36289" y="36289"/>
                  </a:lnTo>
                  <a:lnTo>
                    <a:pt x="75672" y="9736"/>
                  </a:lnTo>
                  <a:lnTo>
                    <a:pt x="123899" y="0"/>
                  </a:lnTo>
                  <a:lnTo>
                    <a:pt x="1509899" y="0"/>
                  </a:lnTo>
                  <a:lnTo>
                    <a:pt x="2156999" y="0"/>
                  </a:lnTo>
                  <a:lnTo>
                    <a:pt x="2464499" y="0"/>
                  </a:lnTo>
                  <a:lnTo>
                    <a:pt x="2488784" y="2402"/>
                  </a:lnTo>
                  <a:lnTo>
                    <a:pt x="2533239" y="20816"/>
                  </a:lnTo>
                  <a:lnTo>
                    <a:pt x="2567583" y="55160"/>
                  </a:lnTo>
                  <a:lnTo>
                    <a:pt x="2585997" y="99615"/>
                  </a:lnTo>
                  <a:lnTo>
                    <a:pt x="2588399" y="123899"/>
                  </a:lnTo>
                  <a:lnTo>
                    <a:pt x="2588399" y="433649"/>
                  </a:lnTo>
                  <a:lnTo>
                    <a:pt x="2588399" y="619499"/>
                  </a:lnTo>
                  <a:lnTo>
                    <a:pt x="2578663" y="667727"/>
                  </a:lnTo>
                  <a:lnTo>
                    <a:pt x="2552110" y="707110"/>
                  </a:lnTo>
                  <a:lnTo>
                    <a:pt x="2512727" y="733663"/>
                  </a:lnTo>
                  <a:lnTo>
                    <a:pt x="2464499" y="743399"/>
                  </a:lnTo>
                  <a:lnTo>
                    <a:pt x="2156999" y="743399"/>
                  </a:lnTo>
                  <a:lnTo>
                    <a:pt x="2253435" y="969750"/>
                  </a:lnTo>
                  <a:lnTo>
                    <a:pt x="1509899" y="743399"/>
                  </a:lnTo>
                  <a:lnTo>
                    <a:pt x="123899" y="743399"/>
                  </a:lnTo>
                  <a:lnTo>
                    <a:pt x="75672" y="733663"/>
                  </a:lnTo>
                  <a:lnTo>
                    <a:pt x="36289" y="707110"/>
                  </a:lnTo>
                  <a:lnTo>
                    <a:pt x="9736" y="667727"/>
                  </a:lnTo>
                  <a:lnTo>
                    <a:pt x="0" y="619499"/>
                  </a:lnTo>
                  <a:lnTo>
                    <a:pt x="0" y="433649"/>
                  </a:lnTo>
                  <a:lnTo>
                    <a:pt x="0" y="12389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66514" y="1406783"/>
            <a:ext cx="2139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</a:rPr>
              <a:t>Prior</a:t>
            </a:r>
            <a:r>
              <a:rPr dirty="0" sz="2400" spc="-9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probability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10625" y="981950"/>
            <a:ext cx="3538220" cy="3486785"/>
            <a:chOff x="4210625" y="981950"/>
            <a:chExt cx="3538220" cy="3486785"/>
          </a:xfrm>
        </p:grpSpPr>
        <p:sp>
          <p:nvSpPr>
            <p:cNvPr id="13" name="object 13"/>
            <p:cNvSpPr/>
            <p:nvPr/>
          </p:nvSpPr>
          <p:spPr>
            <a:xfrm>
              <a:off x="4210625" y="981950"/>
              <a:ext cx="2498725" cy="3486785"/>
            </a:xfrm>
            <a:custGeom>
              <a:avLst/>
              <a:gdLst/>
              <a:ahLst/>
              <a:cxnLst/>
              <a:rect l="l" t="t" r="r" b="b"/>
              <a:pathLst>
                <a:path w="2498725" h="3486785">
                  <a:moveTo>
                    <a:pt x="2498099" y="3486299"/>
                  </a:moveTo>
                  <a:lnTo>
                    <a:pt x="0" y="3486299"/>
                  </a:lnTo>
                  <a:lnTo>
                    <a:pt x="0" y="0"/>
                  </a:lnTo>
                  <a:lnTo>
                    <a:pt x="2498099" y="0"/>
                  </a:lnTo>
                  <a:lnTo>
                    <a:pt x="2498099" y="3486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81283" y="1610825"/>
              <a:ext cx="2663190" cy="577850"/>
            </a:xfrm>
            <a:custGeom>
              <a:avLst/>
              <a:gdLst/>
              <a:ahLst/>
              <a:cxnLst/>
              <a:rect l="l" t="t" r="r" b="b"/>
              <a:pathLst>
                <a:path w="2663190" h="577850">
                  <a:moveTo>
                    <a:pt x="2662741" y="96249"/>
                  </a:moveTo>
                  <a:lnTo>
                    <a:pt x="939841" y="96249"/>
                  </a:lnTo>
                  <a:lnTo>
                    <a:pt x="947405" y="58785"/>
                  </a:lnTo>
                  <a:lnTo>
                    <a:pt x="968032" y="28190"/>
                  </a:lnTo>
                  <a:lnTo>
                    <a:pt x="998626" y="7563"/>
                  </a:lnTo>
                  <a:lnTo>
                    <a:pt x="1036091" y="0"/>
                  </a:lnTo>
                  <a:lnTo>
                    <a:pt x="2566491" y="0"/>
                  </a:lnTo>
                  <a:lnTo>
                    <a:pt x="2619891" y="16171"/>
                  </a:lnTo>
                  <a:lnTo>
                    <a:pt x="2655415" y="59416"/>
                  </a:lnTo>
                  <a:lnTo>
                    <a:pt x="2662741" y="96249"/>
                  </a:lnTo>
                  <a:close/>
                </a:path>
                <a:path w="2663190" h="577850">
                  <a:moveTo>
                    <a:pt x="2566491" y="577499"/>
                  </a:moveTo>
                  <a:lnTo>
                    <a:pt x="1036091" y="577499"/>
                  </a:lnTo>
                  <a:lnTo>
                    <a:pt x="998626" y="569936"/>
                  </a:lnTo>
                  <a:lnTo>
                    <a:pt x="968032" y="549309"/>
                  </a:lnTo>
                  <a:lnTo>
                    <a:pt x="947405" y="518714"/>
                  </a:lnTo>
                  <a:lnTo>
                    <a:pt x="939841" y="481249"/>
                  </a:lnTo>
                  <a:lnTo>
                    <a:pt x="939841" y="240624"/>
                  </a:lnTo>
                  <a:lnTo>
                    <a:pt x="0" y="55526"/>
                  </a:lnTo>
                  <a:lnTo>
                    <a:pt x="939841" y="96249"/>
                  </a:lnTo>
                  <a:lnTo>
                    <a:pt x="2662741" y="96249"/>
                  </a:lnTo>
                  <a:lnTo>
                    <a:pt x="2662741" y="481249"/>
                  </a:lnTo>
                  <a:lnTo>
                    <a:pt x="2655177" y="518714"/>
                  </a:lnTo>
                  <a:lnTo>
                    <a:pt x="2634550" y="549309"/>
                  </a:lnTo>
                  <a:lnTo>
                    <a:pt x="2603956" y="569936"/>
                  </a:lnTo>
                  <a:lnTo>
                    <a:pt x="2566491" y="5774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81283" y="1610825"/>
              <a:ext cx="2663190" cy="577850"/>
            </a:xfrm>
            <a:custGeom>
              <a:avLst/>
              <a:gdLst/>
              <a:ahLst/>
              <a:cxnLst/>
              <a:rect l="l" t="t" r="r" b="b"/>
              <a:pathLst>
                <a:path w="2663190" h="577850">
                  <a:moveTo>
                    <a:pt x="939841" y="96249"/>
                  </a:moveTo>
                  <a:lnTo>
                    <a:pt x="947405" y="58785"/>
                  </a:lnTo>
                  <a:lnTo>
                    <a:pt x="968032" y="28190"/>
                  </a:lnTo>
                  <a:lnTo>
                    <a:pt x="998626" y="7563"/>
                  </a:lnTo>
                  <a:lnTo>
                    <a:pt x="1036091" y="0"/>
                  </a:lnTo>
                  <a:lnTo>
                    <a:pt x="1226991" y="0"/>
                  </a:lnTo>
                  <a:lnTo>
                    <a:pt x="1657716" y="0"/>
                  </a:lnTo>
                  <a:lnTo>
                    <a:pt x="2566491" y="0"/>
                  </a:lnTo>
                  <a:lnTo>
                    <a:pt x="2585357" y="1866"/>
                  </a:lnTo>
                  <a:lnTo>
                    <a:pt x="2634551" y="28190"/>
                  </a:lnTo>
                  <a:lnTo>
                    <a:pt x="2660875" y="77384"/>
                  </a:lnTo>
                  <a:lnTo>
                    <a:pt x="2662741" y="96249"/>
                  </a:lnTo>
                  <a:lnTo>
                    <a:pt x="2662741" y="240624"/>
                  </a:lnTo>
                  <a:lnTo>
                    <a:pt x="2662741" y="481249"/>
                  </a:lnTo>
                  <a:lnTo>
                    <a:pt x="2655177" y="518714"/>
                  </a:lnTo>
                  <a:lnTo>
                    <a:pt x="2634550" y="549309"/>
                  </a:lnTo>
                  <a:lnTo>
                    <a:pt x="2603956" y="569936"/>
                  </a:lnTo>
                  <a:lnTo>
                    <a:pt x="2566491" y="577499"/>
                  </a:lnTo>
                  <a:lnTo>
                    <a:pt x="1657716" y="577499"/>
                  </a:lnTo>
                  <a:lnTo>
                    <a:pt x="1226991" y="577499"/>
                  </a:lnTo>
                  <a:lnTo>
                    <a:pt x="1036091" y="577499"/>
                  </a:lnTo>
                  <a:lnTo>
                    <a:pt x="998626" y="569936"/>
                  </a:lnTo>
                  <a:lnTo>
                    <a:pt x="968032" y="549309"/>
                  </a:lnTo>
                  <a:lnTo>
                    <a:pt x="947405" y="518714"/>
                  </a:lnTo>
                  <a:lnTo>
                    <a:pt x="939841" y="481249"/>
                  </a:lnTo>
                  <a:lnTo>
                    <a:pt x="939841" y="240624"/>
                  </a:lnTo>
                  <a:lnTo>
                    <a:pt x="0" y="55526"/>
                  </a:lnTo>
                  <a:lnTo>
                    <a:pt x="939841" y="9624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122340" y="1693708"/>
            <a:ext cx="1397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</a:rPr>
              <a:t>Likelihood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38730" y="3428037"/>
            <a:ext cx="2731770" cy="587375"/>
            <a:chOff x="5138730" y="3428037"/>
            <a:chExt cx="2731770" cy="587375"/>
          </a:xfrm>
        </p:grpSpPr>
        <p:sp>
          <p:nvSpPr>
            <p:cNvPr id="18" name="object 18"/>
            <p:cNvSpPr/>
            <p:nvPr/>
          </p:nvSpPr>
          <p:spPr>
            <a:xfrm>
              <a:off x="5143492" y="3432800"/>
              <a:ext cx="2722245" cy="577850"/>
            </a:xfrm>
            <a:custGeom>
              <a:avLst/>
              <a:gdLst/>
              <a:ahLst/>
              <a:cxnLst/>
              <a:rect l="l" t="t" r="r" b="b"/>
              <a:pathLst>
                <a:path w="2722245" h="577850">
                  <a:moveTo>
                    <a:pt x="0" y="488697"/>
                  </a:moveTo>
                  <a:lnTo>
                    <a:pt x="1088707" y="336874"/>
                  </a:lnTo>
                  <a:lnTo>
                    <a:pt x="1088707" y="96249"/>
                  </a:lnTo>
                  <a:lnTo>
                    <a:pt x="1096271" y="58785"/>
                  </a:lnTo>
                  <a:lnTo>
                    <a:pt x="1116898" y="28190"/>
                  </a:lnTo>
                  <a:lnTo>
                    <a:pt x="1147492" y="7563"/>
                  </a:lnTo>
                  <a:lnTo>
                    <a:pt x="1184957" y="0"/>
                  </a:lnTo>
                  <a:lnTo>
                    <a:pt x="2625657" y="0"/>
                  </a:lnTo>
                  <a:lnTo>
                    <a:pt x="2679057" y="16171"/>
                  </a:lnTo>
                  <a:lnTo>
                    <a:pt x="2714580" y="59416"/>
                  </a:lnTo>
                  <a:lnTo>
                    <a:pt x="2721907" y="96249"/>
                  </a:lnTo>
                  <a:lnTo>
                    <a:pt x="2721907" y="481249"/>
                  </a:lnTo>
                  <a:lnTo>
                    <a:pt x="1088707" y="481249"/>
                  </a:lnTo>
                  <a:lnTo>
                    <a:pt x="0" y="488697"/>
                  </a:lnTo>
                  <a:close/>
                </a:path>
                <a:path w="2722245" h="577850">
                  <a:moveTo>
                    <a:pt x="2625657" y="577499"/>
                  </a:moveTo>
                  <a:lnTo>
                    <a:pt x="1184957" y="577499"/>
                  </a:lnTo>
                  <a:lnTo>
                    <a:pt x="1147492" y="569936"/>
                  </a:lnTo>
                  <a:lnTo>
                    <a:pt x="1116898" y="549309"/>
                  </a:lnTo>
                  <a:lnTo>
                    <a:pt x="1096271" y="518714"/>
                  </a:lnTo>
                  <a:lnTo>
                    <a:pt x="1088707" y="481249"/>
                  </a:lnTo>
                  <a:lnTo>
                    <a:pt x="2721907" y="481249"/>
                  </a:lnTo>
                  <a:lnTo>
                    <a:pt x="2714343" y="518714"/>
                  </a:lnTo>
                  <a:lnTo>
                    <a:pt x="2693716" y="549309"/>
                  </a:lnTo>
                  <a:lnTo>
                    <a:pt x="2663122" y="569936"/>
                  </a:lnTo>
                  <a:lnTo>
                    <a:pt x="2625657" y="5774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43492" y="3432800"/>
              <a:ext cx="2722245" cy="577850"/>
            </a:xfrm>
            <a:custGeom>
              <a:avLst/>
              <a:gdLst/>
              <a:ahLst/>
              <a:cxnLst/>
              <a:rect l="l" t="t" r="r" b="b"/>
              <a:pathLst>
                <a:path w="2722245" h="577850">
                  <a:moveTo>
                    <a:pt x="1088707" y="96249"/>
                  </a:moveTo>
                  <a:lnTo>
                    <a:pt x="1096271" y="58785"/>
                  </a:lnTo>
                  <a:lnTo>
                    <a:pt x="1116898" y="28190"/>
                  </a:lnTo>
                  <a:lnTo>
                    <a:pt x="1147492" y="7563"/>
                  </a:lnTo>
                  <a:lnTo>
                    <a:pt x="1184957" y="0"/>
                  </a:lnTo>
                  <a:lnTo>
                    <a:pt x="1360907" y="0"/>
                  </a:lnTo>
                  <a:lnTo>
                    <a:pt x="1769207" y="0"/>
                  </a:lnTo>
                  <a:lnTo>
                    <a:pt x="2625657" y="0"/>
                  </a:lnTo>
                  <a:lnTo>
                    <a:pt x="2644522" y="1866"/>
                  </a:lnTo>
                  <a:lnTo>
                    <a:pt x="2693716" y="28190"/>
                  </a:lnTo>
                  <a:lnTo>
                    <a:pt x="2720041" y="77384"/>
                  </a:lnTo>
                  <a:lnTo>
                    <a:pt x="2721907" y="96249"/>
                  </a:lnTo>
                  <a:lnTo>
                    <a:pt x="2721907" y="336874"/>
                  </a:lnTo>
                  <a:lnTo>
                    <a:pt x="2721907" y="481249"/>
                  </a:lnTo>
                  <a:lnTo>
                    <a:pt x="2714343" y="518714"/>
                  </a:lnTo>
                  <a:lnTo>
                    <a:pt x="2693716" y="549309"/>
                  </a:lnTo>
                  <a:lnTo>
                    <a:pt x="2663122" y="569936"/>
                  </a:lnTo>
                  <a:lnTo>
                    <a:pt x="2625657" y="577499"/>
                  </a:lnTo>
                  <a:lnTo>
                    <a:pt x="1769207" y="577499"/>
                  </a:lnTo>
                  <a:lnTo>
                    <a:pt x="1360907" y="577499"/>
                  </a:lnTo>
                  <a:lnTo>
                    <a:pt x="1184957" y="577499"/>
                  </a:lnTo>
                  <a:lnTo>
                    <a:pt x="1147492" y="569936"/>
                  </a:lnTo>
                  <a:lnTo>
                    <a:pt x="1116898" y="549309"/>
                  </a:lnTo>
                  <a:lnTo>
                    <a:pt x="1096271" y="518714"/>
                  </a:lnTo>
                  <a:lnTo>
                    <a:pt x="1088707" y="481249"/>
                  </a:lnTo>
                  <a:lnTo>
                    <a:pt x="0" y="488697"/>
                  </a:lnTo>
                  <a:lnTo>
                    <a:pt x="1088707" y="336874"/>
                  </a:lnTo>
                  <a:lnTo>
                    <a:pt x="1088707" y="96249"/>
                  </a:lnTo>
                  <a:close/>
                </a:path>
              </a:pathLst>
            </a:custGeom>
            <a:ln w="9524">
              <a:solidFill>
                <a:srgbClr val="3368F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333415" y="3515683"/>
            <a:ext cx="1397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</a:rPr>
              <a:t>Likelihood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0620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</a:t>
            </a:r>
            <a:r>
              <a:rPr dirty="0" spc="-50"/>
              <a:t> </a:t>
            </a:r>
            <a:r>
              <a:rPr dirty="0"/>
              <a:t>&amp;</a:t>
            </a:r>
            <a:r>
              <a:rPr dirty="0" spc="-50"/>
              <a:t> </a:t>
            </a:r>
            <a:r>
              <a:rPr dirty="0" spc="-5"/>
              <a:t>Calculation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94399" y="878077"/>
            <a:ext cx="3812540" cy="2625725"/>
          </a:xfrm>
          <a:prstGeom prst="rect">
            <a:avLst/>
          </a:prstGeom>
        </p:spPr>
        <p:txBody>
          <a:bodyPr wrap="square" lIns="0" tIns="227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Posterior</a:t>
            </a:r>
            <a:r>
              <a:rPr dirty="0" sz="24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probability: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P(Third</a:t>
            </a:r>
            <a:r>
              <a:rPr dirty="0" sz="2400" spc="-7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60">
                <a:solidFill>
                  <a:srgbClr val="3B3B3B"/>
                </a:solidFill>
                <a:latin typeface="Arial MT"/>
                <a:cs typeface="Arial MT"/>
              </a:rPr>
              <a:t>Year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|</a:t>
            </a:r>
            <a:r>
              <a:rPr dirty="0" sz="2400" spc="-3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Declared)</a:t>
            </a:r>
            <a:endParaRPr sz="2400">
              <a:latin typeface="Arial MT"/>
              <a:cs typeface="Arial MT"/>
            </a:endParaRPr>
          </a:p>
          <a:p>
            <a:pPr algn="ctr" marL="252095">
              <a:lnSpc>
                <a:spcPct val="100000"/>
              </a:lnSpc>
              <a:spcBef>
                <a:spcPts val="1695"/>
              </a:spcBef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0.4</a:t>
            </a:r>
            <a:r>
              <a:rPr dirty="0" sz="2400" spc="-3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x</a:t>
            </a:r>
            <a:r>
              <a:rPr dirty="0" sz="2400" spc="-3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0.8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  <a:tabLst>
                <a:tab pos="3786504" algn="l"/>
              </a:tabLst>
            </a:pP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=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u="heavy" sz="2400">
                <a:solidFill>
                  <a:srgbClr val="3B3B3B"/>
                </a:solidFill>
                <a:uFill>
                  <a:solidFill>
                    <a:srgbClr val="3A3A3A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algn="ctr" marL="315595">
              <a:lnSpc>
                <a:spcPct val="100000"/>
              </a:lnSpc>
              <a:spcBef>
                <a:spcPts val="495"/>
              </a:spcBef>
            </a:pP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(0.6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x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0.5)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+</a:t>
            </a:r>
            <a:r>
              <a:rPr dirty="0" sz="24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(0.4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x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0.8)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4399" y="3969892"/>
            <a:ext cx="1524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=</a:t>
            </a:r>
            <a:r>
              <a:rPr dirty="0" sz="2400" spc="-9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0.5161…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0817" y="1304335"/>
            <a:ext cx="3869054" cy="2607945"/>
            <a:chOff x="480817" y="1304335"/>
            <a:chExt cx="3869054" cy="26079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817" y="1304335"/>
              <a:ext cx="3709176" cy="25147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03221" y="1844382"/>
              <a:ext cx="2146935" cy="2068195"/>
            </a:xfrm>
            <a:custGeom>
              <a:avLst/>
              <a:gdLst/>
              <a:ahLst/>
              <a:cxnLst/>
              <a:rect l="l" t="t" r="r" b="b"/>
              <a:pathLst>
                <a:path w="2146935" h="2068195">
                  <a:moveTo>
                    <a:pt x="2110803" y="1468970"/>
                  </a:moveTo>
                  <a:lnTo>
                    <a:pt x="0" y="1468970"/>
                  </a:lnTo>
                  <a:lnTo>
                    <a:pt x="0" y="2067775"/>
                  </a:lnTo>
                  <a:lnTo>
                    <a:pt x="2110803" y="2067775"/>
                  </a:lnTo>
                  <a:lnTo>
                    <a:pt x="2110803" y="1468970"/>
                  </a:lnTo>
                  <a:close/>
                </a:path>
                <a:path w="2146935" h="2068195">
                  <a:moveTo>
                    <a:pt x="2146350" y="0"/>
                  </a:moveTo>
                  <a:lnTo>
                    <a:pt x="35547" y="0"/>
                  </a:lnTo>
                  <a:lnTo>
                    <a:pt x="35547" y="598792"/>
                  </a:lnTo>
                  <a:lnTo>
                    <a:pt x="2146350" y="598792"/>
                  </a:lnTo>
                  <a:lnTo>
                    <a:pt x="2146350" y="0"/>
                  </a:lnTo>
                  <a:close/>
                </a:path>
              </a:pathLst>
            </a:custGeom>
            <a:solidFill>
              <a:srgbClr val="FFFFFF">
                <a:alpha val="901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28500" y="4160083"/>
            <a:ext cx="34785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</a:rPr>
              <a:t>Pick</a:t>
            </a:r>
            <a:r>
              <a:rPr dirty="0" sz="2400" spc="-3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a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student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at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random.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3990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Example:</a:t>
            </a:r>
            <a:r>
              <a:rPr dirty="0" spc="-35"/>
              <a:t> </a:t>
            </a:r>
            <a:r>
              <a:rPr dirty="0" spc="-5"/>
              <a:t>Doctors</a:t>
            </a:r>
            <a:r>
              <a:rPr dirty="0" spc="-20"/>
              <a:t> </a:t>
            </a:r>
            <a:r>
              <a:rPr dirty="0"/>
              <a:t>&amp;</a:t>
            </a:r>
            <a:r>
              <a:rPr dirty="0" spc="-20"/>
              <a:t> </a:t>
            </a:r>
            <a:r>
              <a:rPr dirty="0" spc="-5"/>
              <a:t>Clinical</a:t>
            </a:r>
            <a:r>
              <a:rPr dirty="0" spc="-25"/>
              <a:t> </a:t>
            </a:r>
            <a:r>
              <a:rPr dirty="0" spc="-60"/>
              <a:t>Tests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177150"/>
            <a:ext cx="4648199" cy="31337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48100" y="1137382"/>
            <a:ext cx="3305175" cy="3286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</a:rPr>
              <a:t>Problem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did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not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give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2865"/>
              </a:lnSpc>
            </a:pPr>
            <a:r>
              <a:rPr dirty="0" sz="2400" spc="-5" i="1">
                <a:latin typeface="Arial"/>
                <a:cs typeface="Arial"/>
              </a:rPr>
              <a:t>true</a:t>
            </a:r>
            <a:r>
              <a:rPr dirty="0" sz="2400" spc="-40" i="1">
                <a:latin typeface="Arial"/>
                <a:cs typeface="Arial"/>
              </a:rPr>
              <a:t> </a:t>
            </a:r>
            <a:r>
              <a:rPr dirty="0" sz="2400" spc="-5" i="1">
                <a:latin typeface="Arial"/>
                <a:cs typeface="Arial"/>
              </a:rPr>
              <a:t>positive</a:t>
            </a:r>
            <a:r>
              <a:rPr dirty="0" sz="2400" spc="-15" i="1">
                <a:latin typeface="Arial"/>
                <a:cs typeface="Arial"/>
              </a:rPr>
              <a:t> </a:t>
            </a:r>
            <a:r>
              <a:rPr dirty="0" sz="2400">
                <a:latin typeface="Arial MT"/>
                <a:cs typeface="Arial MT"/>
              </a:rPr>
              <a:t>rate.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 MT"/>
              <a:cs typeface="Arial MT"/>
            </a:endParaRPr>
          </a:p>
          <a:p>
            <a:pPr marL="12700" marR="19685">
              <a:lnSpc>
                <a:spcPts val="2850"/>
              </a:lnSpc>
            </a:pPr>
            <a:r>
              <a:rPr dirty="0" sz="2400" spc="-15">
                <a:latin typeface="Arial MT"/>
                <a:cs typeface="Arial MT"/>
              </a:rPr>
              <a:t>That’s </a:t>
            </a:r>
            <a:r>
              <a:rPr dirty="0" sz="2400" spc="-5">
                <a:latin typeface="Arial MT"/>
                <a:cs typeface="Arial MT"/>
              </a:rPr>
              <a:t>the </a:t>
            </a:r>
            <a:r>
              <a:rPr dirty="0" sz="2400">
                <a:latin typeface="Arial MT"/>
                <a:cs typeface="Arial MT"/>
              </a:rPr>
              <a:t>chance </a:t>
            </a:r>
            <a:r>
              <a:rPr dirty="0" sz="2400" spc="-5">
                <a:latin typeface="Arial MT"/>
                <a:cs typeface="Arial MT"/>
              </a:rPr>
              <a:t>the </a:t>
            </a:r>
            <a:r>
              <a:rPr dirty="0" sz="240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test</a:t>
            </a:r>
            <a:r>
              <a:rPr dirty="0" sz="2400" spc="-3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says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“positive”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if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the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person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has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the</a:t>
            </a:r>
            <a:r>
              <a:rPr dirty="0" sz="2400" spc="-3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disease.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 MT"/>
              <a:cs typeface="Arial MT"/>
            </a:endParaRPr>
          </a:p>
          <a:p>
            <a:pPr marL="12700" marR="408305">
              <a:lnSpc>
                <a:spcPts val="2850"/>
              </a:lnSpc>
            </a:pPr>
            <a:r>
              <a:rPr dirty="0" sz="2400" spc="-5">
                <a:latin typeface="Arial MT"/>
                <a:cs typeface="Arial MT"/>
              </a:rPr>
              <a:t>It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was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assumed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to</a:t>
            </a:r>
            <a:r>
              <a:rPr dirty="0" sz="2400" spc="-3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be </a:t>
            </a:r>
            <a:r>
              <a:rPr dirty="0" sz="2400" spc="-65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100%.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 rot="1020000">
            <a:off x="3153291" y="1919328"/>
            <a:ext cx="204154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00"/>
              </a:lnSpc>
            </a:pP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 rot="20940000">
            <a:off x="3062300" y="1343010"/>
            <a:ext cx="204467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00"/>
              </a:lnSpc>
            </a:pPr>
            <a:r>
              <a:rPr dirty="0" sz="1400">
                <a:solidFill>
                  <a:srgbClr val="FF0000"/>
                </a:solidFill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5453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Data</a:t>
            </a:r>
            <a:r>
              <a:rPr dirty="0" spc="-50"/>
              <a:t> </a:t>
            </a:r>
            <a:r>
              <a:rPr dirty="0" spc="-5"/>
              <a:t>and</a:t>
            </a:r>
            <a:r>
              <a:rPr dirty="0" spc="-45"/>
              <a:t> </a:t>
            </a:r>
            <a:r>
              <a:rPr dirty="0" spc="-5"/>
              <a:t>Calculation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177153"/>
            <a:ext cx="4754245" cy="3171825"/>
            <a:chOff x="457200" y="1177153"/>
            <a:chExt cx="4754245" cy="3171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177153"/>
              <a:ext cx="4724399" cy="30670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82989" y="1840306"/>
              <a:ext cx="2628900" cy="2508885"/>
            </a:xfrm>
            <a:custGeom>
              <a:avLst/>
              <a:gdLst/>
              <a:ahLst/>
              <a:cxnLst/>
              <a:rect l="l" t="t" r="r" b="b"/>
              <a:pathLst>
                <a:path w="2628900" h="2508885">
                  <a:moveTo>
                    <a:pt x="2628303" y="1832775"/>
                  </a:moveTo>
                  <a:lnTo>
                    <a:pt x="0" y="1832775"/>
                  </a:lnTo>
                  <a:lnTo>
                    <a:pt x="0" y="2508669"/>
                  </a:lnTo>
                  <a:lnTo>
                    <a:pt x="2628303" y="2508669"/>
                  </a:lnTo>
                  <a:lnTo>
                    <a:pt x="2628303" y="1832775"/>
                  </a:lnTo>
                  <a:close/>
                </a:path>
                <a:path w="2628900" h="2508885">
                  <a:moveTo>
                    <a:pt x="2628303" y="0"/>
                  </a:moveTo>
                  <a:lnTo>
                    <a:pt x="0" y="0"/>
                  </a:lnTo>
                  <a:lnTo>
                    <a:pt x="0" y="675894"/>
                  </a:lnTo>
                  <a:lnTo>
                    <a:pt x="2628303" y="675894"/>
                  </a:lnTo>
                  <a:lnTo>
                    <a:pt x="2628303" y="0"/>
                  </a:lnTo>
                  <a:close/>
                </a:path>
              </a:pathLst>
            </a:custGeom>
            <a:solidFill>
              <a:srgbClr val="FFFFFF">
                <a:alpha val="901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5402300" y="2767504"/>
            <a:ext cx="3129915" cy="0"/>
          </a:xfrm>
          <a:custGeom>
            <a:avLst/>
            <a:gdLst/>
            <a:ahLst/>
            <a:cxnLst/>
            <a:rect l="l" t="t" r="r" b="b"/>
            <a:pathLst>
              <a:path w="3129915" h="0">
                <a:moveTo>
                  <a:pt x="0" y="0"/>
                </a:moveTo>
                <a:lnTo>
                  <a:pt x="3129534" y="0"/>
                </a:lnTo>
              </a:path>
            </a:pathLst>
          </a:custGeom>
          <a:ln w="2235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89600" y="1042590"/>
            <a:ext cx="3380740" cy="3609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latin typeface="Arial MT"/>
                <a:cs typeface="Arial MT"/>
              </a:rPr>
              <a:t>P(Disease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|</a:t>
            </a:r>
            <a:r>
              <a:rPr dirty="0" sz="2000" spc="-65">
                <a:latin typeface="Arial MT"/>
                <a:cs typeface="Arial MT"/>
              </a:rPr>
              <a:t> </a:t>
            </a:r>
            <a:r>
              <a:rPr dirty="0" sz="2000" spc="-60">
                <a:latin typeface="Arial MT"/>
                <a:cs typeface="Arial MT"/>
              </a:rPr>
              <a:t>Test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+)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=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 MT"/>
              <a:cs typeface="Arial MT"/>
            </a:endParaRPr>
          </a:p>
          <a:p>
            <a:pPr marL="856615">
              <a:lnSpc>
                <a:spcPct val="100000"/>
              </a:lnSpc>
            </a:pPr>
            <a:r>
              <a:rPr dirty="0" sz="2000" spc="-5">
                <a:latin typeface="Arial MT"/>
                <a:cs typeface="Arial MT"/>
              </a:rPr>
              <a:t>0.001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*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1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(0.001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*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1)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+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(0.999</a:t>
            </a:r>
            <a:r>
              <a:rPr dirty="0" sz="2000" spc="-20">
                <a:latin typeface="Arial MT"/>
                <a:cs typeface="Arial MT"/>
              </a:rPr>
              <a:t> </a:t>
            </a:r>
            <a:r>
              <a:rPr dirty="0" sz="2000">
                <a:latin typeface="Arial MT"/>
                <a:cs typeface="Arial MT"/>
              </a:rPr>
              <a:t>*</a:t>
            </a:r>
            <a:r>
              <a:rPr dirty="0" sz="2000" spc="-1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0.05)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 MT"/>
                <a:cs typeface="Arial MT"/>
              </a:rPr>
              <a:t>=</a:t>
            </a:r>
            <a:r>
              <a:rPr dirty="0" sz="2000" spc="-55">
                <a:latin typeface="Arial MT"/>
                <a:cs typeface="Arial MT"/>
              </a:rPr>
              <a:t> </a:t>
            </a:r>
            <a:r>
              <a:rPr dirty="0" sz="2000" spc="-5">
                <a:latin typeface="Arial MT"/>
                <a:cs typeface="Arial MT"/>
              </a:rPr>
              <a:t>0.0196270…</a:t>
            </a:r>
            <a:endParaRPr sz="20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340"/>
              </a:spcBef>
            </a:pPr>
            <a:r>
              <a:rPr dirty="0" sz="240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406" y="2240540"/>
            <a:ext cx="51682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Subjective</a:t>
            </a:r>
            <a:r>
              <a:rPr dirty="0" spc="-95"/>
              <a:t> </a:t>
            </a:r>
            <a:r>
              <a:rPr dirty="0" spc="-5"/>
              <a:t>Probabilities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981964"/>
            <a:ext cx="7711440" cy="296481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dirty="0" sz="2200" spc="-14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probability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2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an</a:t>
            </a:r>
            <a:r>
              <a:rPr dirty="0" sz="22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outcome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is…</a:t>
            </a:r>
            <a:endParaRPr sz="220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88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frequency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with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it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will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occur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in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repeated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trials,</a:t>
            </a:r>
            <a:r>
              <a:rPr dirty="0" sz="2200" spc="7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 i="1">
                <a:solidFill>
                  <a:srgbClr val="3B3B3B"/>
                </a:solidFill>
                <a:latin typeface="Arial"/>
                <a:cs typeface="Arial"/>
              </a:rPr>
              <a:t>or</a:t>
            </a:r>
            <a:endParaRPr sz="2200">
              <a:latin typeface="Arial"/>
              <a:cs typeface="Arial"/>
            </a:endParaRPr>
          </a:p>
          <a:p>
            <a:pPr marL="469900" indent="-397510">
              <a:lnSpc>
                <a:spcPct val="100000"/>
              </a:lnSpc>
              <a:spcBef>
                <a:spcPts val="40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2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subjective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degree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belief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it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will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(or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has)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occurred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Why</a:t>
            </a:r>
            <a:r>
              <a:rPr dirty="0" sz="2200" spc="-3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use</a:t>
            </a:r>
            <a:r>
              <a:rPr dirty="0" sz="22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subjective</a:t>
            </a:r>
            <a:r>
              <a:rPr dirty="0" sz="2200" spc="-2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priors?</a:t>
            </a:r>
            <a:endParaRPr sz="2200">
              <a:latin typeface="Arial MT"/>
              <a:cs typeface="Arial MT"/>
            </a:endParaRPr>
          </a:p>
          <a:p>
            <a:pPr marL="469900" indent="-397510">
              <a:lnSpc>
                <a:spcPct val="100000"/>
              </a:lnSpc>
              <a:spcBef>
                <a:spcPts val="88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In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order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quantify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belief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relevant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to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decision</a:t>
            </a:r>
            <a:endParaRPr sz="2200">
              <a:latin typeface="Arial MT"/>
              <a:cs typeface="Arial MT"/>
            </a:endParaRPr>
          </a:p>
          <a:p>
            <a:pPr marL="469900" marR="48895" indent="-397510">
              <a:lnSpc>
                <a:spcPct val="113599"/>
              </a:lnSpc>
              <a:spcBef>
                <a:spcPts val="45"/>
              </a:spcBef>
              <a:buClr>
                <a:srgbClr val="C4820D"/>
              </a:buClr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If the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subject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of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your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prediction was not </a:t>
            </a:r>
            <a:r>
              <a:rPr dirty="0" sz="2200">
                <a:solidFill>
                  <a:srgbClr val="3B3B3B"/>
                </a:solidFill>
                <a:latin typeface="Arial MT"/>
                <a:cs typeface="Arial MT"/>
              </a:rPr>
              <a:t>selected randomly </a:t>
            </a:r>
            <a:r>
              <a:rPr dirty="0" sz="2200" spc="-60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from</a:t>
            </a:r>
            <a:r>
              <a:rPr dirty="0" sz="22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2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3B3B3B"/>
                </a:solidFill>
                <a:latin typeface="Arial MT"/>
                <a:cs typeface="Arial MT"/>
              </a:rPr>
              <a:t>population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1682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Subjective</a:t>
            </a:r>
            <a:r>
              <a:rPr dirty="0" spc="-95"/>
              <a:t> </a:t>
            </a:r>
            <a:r>
              <a:rPr dirty="0" spc="-5"/>
              <a:t>Probabilities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459422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80"/>
              <a:t> </a:t>
            </a:r>
            <a:r>
              <a:rPr dirty="0" spc="-10"/>
              <a:t>Subjective</a:t>
            </a:r>
            <a:r>
              <a:rPr dirty="0" spc="-60"/>
              <a:t> </a:t>
            </a:r>
            <a:r>
              <a:rPr dirty="0" spc="-5"/>
              <a:t>Opinion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2437" y="877112"/>
            <a:ext cx="6476365" cy="3498215"/>
            <a:chOff x="452437" y="877112"/>
            <a:chExt cx="6476365" cy="34982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70749" y="1307778"/>
              <a:ext cx="4657724" cy="30670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99" y="881874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2779249" y="1038299"/>
                  </a:move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173049"/>
                  </a:ln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2779249" y="0"/>
                  </a:lnTo>
                  <a:lnTo>
                    <a:pt x="2845473" y="13172"/>
                  </a:lnTo>
                  <a:lnTo>
                    <a:pt x="2901615" y="50685"/>
                  </a:lnTo>
                  <a:lnTo>
                    <a:pt x="2939127" y="106826"/>
                  </a:lnTo>
                  <a:lnTo>
                    <a:pt x="2952299" y="173049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close/>
                </a:path>
                <a:path w="2952750" h="1313180">
                  <a:moveTo>
                    <a:pt x="2403585" y="1312670"/>
                  </a:moveTo>
                  <a:lnTo>
                    <a:pt x="1722174" y="1038299"/>
                  </a:lnTo>
                  <a:lnTo>
                    <a:pt x="2460249" y="1038299"/>
                  </a:lnTo>
                  <a:lnTo>
                    <a:pt x="2403585" y="1312670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7200" y="881874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0" y="173049"/>
                  </a:move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1722174" y="0"/>
                  </a:lnTo>
                  <a:lnTo>
                    <a:pt x="2460249" y="0"/>
                  </a:lnTo>
                  <a:lnTo>
                    <a:pt x="2779249" y="0"/>
                  </a:lnTo>
                  <a:lnTo>
                    <a:pt x="2813168" y="3355"/>
                  </a:lnTo>
                  <a:lnTo>
                    <a:pt x="2875258" y="29074"/>
                  </a:lnTo>
                  <a:lnTo>
                    <a:pt x="2923225" y="77041"/>
                  </a:lnTo>
                  <a:lnTo>
                    <a:pt x="2948944" y="139131"/>
                  </a:lnTo>
                  <a:lnTo>
                    <a:pt x="2952299" y="173049"/>
                  </a:lnTo>
                  <a:lnTo>
                    <a:pt x="2952299" y="605674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lnTo>
                    <a:pt x="2460249" y="1038299"/>
                  </a:lnTo>
                  <a:lnTo>
                    <a:pt x="2403585" y="1312670"/>
                  </a:lnTo>
                  <a:lnTo>
                    <a:pt x="1722174" y="1038299"/>
                  </a:ln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605674"/>
                  </a:lnTo>
                  <a:lnTo>
                    <a:pt x="0" y="17304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80909" y="833208"/>
            <a:ext cx="2698750" cy="111506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latin typeface="Arial MT"/>
                <a:cs typeface="Arial MT"/>
              </a:rPr>
              <a:t>prior</a:t>
            </a:r>
            <a:r>
              <a:rPr dirty="0" sz="2400" spc="-5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probability</a:t>
            </a:r>
            <a:r>
              <a:rPr dirty="0" sz="2400" spc="-4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that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the person has the </a:t>
            </a:r>
            <a:r>
              <a:rPr dirty="0" sz="240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disease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8175" y="4112208"/>
            <a:ext cx="104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65989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165"/>
              <a:t> </a:t>
            </a:r>
            <a:r>
              <a:rPr dirty="0" spc="-5"/>
              <a:t>Different</a:t>
            </a:r>
            <a:r>
              <a:rPr dirty="0" spc="-35"/>
              <a:t> </a:t>
            </a:r>
            <a:r>
              <a:rPr dirty="0" spc="-10"/>
              <a:t>Subjective</a:t>
            </a:r>
            <a:r>
              <a:rPr dirty="0" spc="-40"/>
              <a:t> </a:t>
            </a:r>
            <a:r>
              <a:rPr dirty="0" spc="-5"/>
              <a:t>Opinion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7112" y="955487"/>
            <a:ext cx="6396355" cy="3523615"/>
            <a:chOff x="387112" y="955487"/>
            <a:chExt cx="6396355" cy="35236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5690" y="1474685"/>
              <a:ext cx="4627373" cy="30040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1874" y="960250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2779249" y="1038299"/>
                  </a:move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173049"/>
                  </a:ln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2779249" y="0"/>
                  </a:lnTo>
                  <a:lnTo>
                    <a:pt x="2845473" y="13172"/>
                  </a:lnTo>
                  <a:lnTo>
                    <a:pt x="2901615" y="50685"/>
                  </a:lnTo>
                  <a:lnTo>
                    <a:pt x="2939127" y="106826"/>
                  </a:lnTo>
                  <a:lnTo>
                    <a:pt x="2952299" y="173049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close/>
                </a:path>
                <a:path w="2952750" h="1313180">
                  <a:moveTo>
                    <a:pt x="2403585" y="1312670"/>
                  </a:moveTo>
                  <a:lnTo>
                    <a:pt x="1722174" y="1038299"/>
                  </a:lnTo>
                  <a:lnTo>
                    <a:pt x="2460249" y="1038299"/>
                  </a:lnTo>
                  <a:lnTo>
                    <a:pt x="2403585" y="1312670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1874" y="960250"/>
              <a:ext cx="2952750" cy="1313180"/>
            </a:xfrm>
            <a:custGeom>
              <a:avLst/>
              <a:gdLst/>
              <a:ahLst/>
              <a:cxnLst/>
              <a:rect l="l" t="t" r="r" b="b"/>
              <a:pathLst>
                <a:path w="2952750" h="1313180">
                  <a:moveTo>
                    <a:pt x="0" y="173049"/>
                  </a:moveTo>
                  <a:lnTo>
                    <a:pt x="6181" y="127046"/>
                  </a:lnTo>
                  <a:lnTo>
                    <a:pt x="23626" y="85708"/>
                  </a:lnTo>
                  <a:lnTo>
                    <a:pt x="50685" y="50685"/>
                  </a:lnTo>
                  <a:lnTo>
                    <a:pt x="85708" y="23626"/>
                  </a:lnTo>
                  <a:lnTo>
                    <a:pt x="127046" y="6181"/>
                  </a:lnTo>
                  <a:lnTo>
                    <a:pt x="173049" y="0"/>
                  </a:lnTo>
                  <a:lnTo>
                    <a:pt x="1722174" y="0"/>
                  </a:lnTo>
                  <a:lnTo>
                    <a:pt x="2460249" y="0"/>
                  </a:lnTo>
                  <a:lnTo>
                    <a:pt x="2779249" y="0"/>
                  </a:lnTo>
                  <a:lnTo>
                    <a:pt x="2813168" y="3355"/>
                  </a:lnTo>
                  <a:lnTo>
                    <a:pt x="2875258" y="29074"/>
                  </a:lnTo>
                  <a:lnTo>
                    <a:pt x="2923225" y="77041"/>
                  </a:lnTo>
                  <a:lnTo>
                    <a:pt x="2948944" y="139131"/>
                  </a:lnTo>
                  <a:lnTo>
                    <a:pt x="2952299" y="173049"/>
                  </a:lnTo>
                  <a:lnTo>
                    <a:pt x="2952299" y="605674"/>
                  </a:lnTo>
                  <a:lnTo>
                    <a:pt x="2952299" y="865249"/>
                  </a:lnTo>
                  <a:lnTo>
                    <a:pt x="2946118" y="911253"/>
                  </a:lnTo>
                  <a:lnTo>
                    <a:pt x="2928673" y="952591"/>
                  </a:lnTo>
                  <a:lnTo>
                    <a:pt x="2901614" y="987614"/>
                  </a:lnTo>
                  <a:lnTo>
                    <a:pt x="2866591" y="1014673"/>
                  </a:lnTo>
                  <a:lnTo>
                    <a:pt x="2825253" y="1032118"/>
                  </a:lnTo>
                  <a:lnTo>
                    <a:pt x="2779249" y="1038299"/>
                  </a:lnTo>
                  <a:lnTo>
                    <a:pt x="2460249" y="1038299"/>
                  </a:lnTo>
                  <a:lnTo>
                    <a:pt x="2403585" y="1312670"/>
                  </a:lnTo>
                  <a:lnTo>
                    <a:pt x="1722174" y="1038299"/>
                  </a:lnTo>
                  <a:lnTo>
                    <a:pt x="173049" y="1038299"/>
                  </a:lnTo>
                  <a:lnTo>
                    <a:pt x="127046" y="1032118"/>
                  </a:lnTo>
                  <a:lnTo>
                    <a:pt x="85708" y="1014673"/>
                  </a:lnTo>
                  <a:lnTo>
                    <a:pt x="50685" y="987614"/>
                  </a:lnTo>
                  <a:lnTo>
                    <a:pt x="23626" y="952591"/>
                  </a:lnTo>
                  <a:lnTo>
                    <a:pt x="6181" y="911253"/>
                  </a:lnTo>
                  <a:lnTo>
                    <a:pt x="0" y="865249"/>
                  </a:lnTo>
                  <a:lnTo>
                    <a:pt x="0" y="605674"/>
                  </a:lnTo>
                  <a:lnTo>
                    <a:pt x="0" y="173049"/>
                  </a:lnTo>
                  <a:close/>
                </a:path>
              </a:pathLst>
            </a:custGeom>
            <a:ln w="952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15584" y="911583"/>
            <a:ext cx="2698750" cy="111506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latin typeface="Arial MT"/>
                <a:cs typeface="Arial MT"/>
              </a:rPr>
              <a:t>prior</a:t>
            </a:r>
            <a:r>
              <a:rPr dirty="0" sz="2400" spc="-5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probability</a:t>
            </a:r>
            <a:r>
              <a:rPr dirty="0" sz="2400" spc="-4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that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the person has the </a:t>
            </a:r>
            <a:r>
              <a:rPr dirty="0" sz="240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disease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38175" y="4112208"/>
            <a:ext cx="104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1417955" marR="5080" indent="-1405890">
              <a:lnSpc>
                <a:spcPct val="100699"/>
              </a:lnSpc>
              <a:spcBef>
                <a:spcPts val="70"/>
              </a:spcBef>
            </a:pPr>
            <a:r>
              <a:rPr dirty="0" spc="-5"/>
              <a:t>Classification</a:t>
            </a:r>
            <a:r>
              <a:rPr dirty="0" spc="-55"/>
              <a:t> </a:t>
            </a:r>
            <a:r>
              <a:rPr dirty="0" spc="-20"/>
              <a:t>Wrap</a:t>
            </a:r>
            <a:r>
              <a:rPr dirty="0" spc="-50"/>
              <a:t> </a:t>
            </a:r>
            <a:r>
              <a:rPr dirty="0" spc="-5"/>
              <a:t>Up: </a:t>
            </a:r>
            <a:r>
              <a:rPr dirty="0" spc="-985"/>
              <a:t> </a:t>
            </a:r>
            <a:r>
              <a:rPr dirty="0" spc="-5"/>
              <a:t>Evaluation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36061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hlinkClick r:id="rId2"/>
              </a:rPr>
              <a:t>Announcements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324" y="985068"/>
            <a:ext cx="8203565" cy="22066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424815" marR="590550" indent="-412750">
              <a:lnSpc>
                <a:spcPct val="100499"/>
              </a:lnSpc>
              <a:spcBef>
                <a:spcPts val="8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Project 3's only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checkpoint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is due today 4/24, and the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entire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project is due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5/1.</a:t>
            </a:r>
            <a:endParaRPr sz="2400">
              <a:latin typeface="Arial MT"/>
              <a:cs typeface="Arial MT"/>
            </a:endParaRPr>
          </a:p>
          <a:p>
            <a:pPr marL="424815" marR="184150" indent="-412750">
              <a:lnSpc>
                <a:spcPts val="2850"/>
              </a:lnSpc>
              <a:spcBef>
                <a:spcPts val="9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HW12 is due next Thursday 4/30 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(Wednesday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4/29 for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bonus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point).</a:t>
            </a:r>
            <a:endParaRPr sz="2400">
              <a:latin typeface="Arial MT"/>
              <a:cs typeface="Arial MT"/>
            </a:endParaRPr>
          </a:p>
          <a:p>
            <a:pPr marL="424815" marR="5080" indent="-412750">
              <a:lnSpc>
                <a:spcPts val="285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Lab 9, HW10, and Project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2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grades will be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released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today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4/24,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regrades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 are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due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Monday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4/27.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25" y="1093342"/>
            <a:ext cx="7726680" cy="214947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292735">
              <a:lnSpc>
                <a:spcPct val="100499"/>
              </a:lnSpc>
              <a:spcBef>
                <a:spcPts val="85"/>
              </a:spcBef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 accuracy of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on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labeled data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set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is the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proportion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examples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labeled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correctly</a:t>
            </a:r>
            <a:endParaRPr sz="2400">
              <a:latin typeface="Arial MT"/>
              <a:cs typeface="Arial MT"/>
            </a:endParaRPr>
          </a:p>
          <a:p>
            <a:pPr marL="12700" marR="716280">
              <a:lnSpc>
                <a:spcPct val="140600"/>
              </a:lnSpc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Need to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compare classifier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predictions to true labels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If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labeled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data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sampled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random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from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ts val="2850"/>
              </a:lnSpc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population,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then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can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infer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accuracy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on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that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population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2050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Accuracy</a:t>
            </a:r>
            <a:r>
              <a:rPr dirty="0" spc="-35"/>
              <a:t> </a:t>
            </a:r>
            <a:r>
              <a:rPr dirty="0" spc="-5"/>
              <a:t>of</a:t>
            </a:r>
            <a:r>
              <a:rPr dirty="0" spc="-40"/>
              <a:t> </a:t>
            </a:r>
            <a:r>
              <a:rPr dirty="0"/>
              <a:t>a</a:t>
            </a:r>
            <a:r>
              <a:rPr dirty="0" spc="-35"/>
              <a:t> </a:t>
            </a:r>
            <a:r>
              <a:rPr dirty="0" spc="-5"/>
              <a:t>Classifier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16146" y="3550725"/>
          <a:ext cx="2498725" cy="86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1575"/>
                <a:gridCol w="1171575"/>
                <a:gridCol w="154305"/>
              </a:tblGrid>
              <a:tr h="608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179070">
                        <a:lnSpc>
                          <a:spcPct val="100000"/>
                        </a:lnSpc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Sample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ct val="100000"/>
                        </a:lnSpc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Labels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3B7EA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482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017975" y="3494168"/>
            <a:ext cx="1172210" cy="549910"/>
          </a:xfrm>
          <a:prstGeom prst="rect">
            <a:avLst/>
          </a:prstGeom>
          <a:solidFill>
            <a:srgbClr val="3B7EA1"/>
          </a:solidFill>
        </p:spPr>
        <p:txBody>
          <a:bodyPr wrap="square" lIns="0" tIns="127635" rIns="0" bIns="0" rtlCol="0" vert="horz">
            <a:spAutoFit/>
          </a:bodyPr>
          <a:lstStyle/>
          <a:p>
            <a:pPr marL="196850">
              <a:lnSpc>
                <a:spcPct val="100000"/>
              </a:lnSpc>
              <a:spcBef>
                <a:spcPts val="1005"/>
              </a:spcBef>
            </a:pP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9774" y="3494168"/>
            <a:ext cx="622935" cy="549910"/>
          </a:xfrm>
          <a:prstGeom prst="rect">
            <a:avLst/>
          </a:prstGeom>
          <a:solidFill>
            <a:srgbClr val="C4820D"/>
          </a:solidFill>
        </p:spPr>
        <p:txBody>
          <a:bodyPr wrap="square" lIns="0" tIns="127635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1005"/>
              </a:spcBef>
            </a:pP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1499" y="4159725"/>
            <a:ext cx="2583180" cy="0"/>
          </a:xfrm>
          <a:custGeom>
            <a:avLst/>
            <a:gdLst/>
            <a:ahLst/>
            <a:cxnLst/>
            <a:rect l="l" t="t" r="r" b="b"/>
            <a:pathLst>
              <a:path w="2583179" h="0">
                <a:moveTo>
                  <a:pt x="0" y="0"/>
                </a:moveTo>
                <a:lnTo>
                  <a:pt x="258299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5017975" y="4262716"/>
            <a:ext cx="1795145" cy="304800"/>
            <a:chOff x="5017975" y="4262716"/>
            <a:chExt cx="1795145" cy="304800"/>
          </a:xfrm>
        </p:grpSpPr>
        <p:sp>
          <p:nvSpPr>
            <p:cNvPr id="9" name="object 9"/>
            <p:cNvSpPr/>
            <p:nvPr/>
          </p:nvSpPr>
          <p:spPr>
            <a:xfrm>
              <a:off x="5017975" y="4262725"/>
              <a:ext cx="1172210" cy="304800"/>
            </a:xfrm>
            <a:custGeom>
              <a:avLst/>
              <a:gdLst/>
              <a:ahLst/>
              <a:cxnLst/>
              <a:rect l="l" t="t" r="r" b="b"/>
              <a:pathLst>
                <a:path w="1172210" h="304800">
                  <a:moveTo>
                    <a:pt x="11717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1171799" y="0"/>
                  </a:lnTo>
                  <a:lnTo>
                    <a:pt x="1171799" y="304499"/>
                  </a:lnTo>
                  <a:close/>
                </a:path>
              </a:pathLst>
            </a:custGeom>
            <a:solidFill>
              <a:srgbClr val="3B7E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190000" y="4262716"/>
              <a:ext cx="622935" cy="304800"/>
            </a:xfrm>
            <a:custGeom>
              <a:avLst/>
              <a:gdLst/>
              <a:ahLst/>
              <a:cxnLst/>
              <a:rect l="l" t="t" r="r" b="b"/>
              <a:pathLst>
                <a:path w="622934" h="304800">
                  <a:moveTo>
                    <a:pt x="622499" y="304499"/>
                  </a:moveTo>
                  <a:lnTo>
                    <a:pt x="0" y="304499"/>
                  </a:lnTo>
                  <a:lnTo>
                    <a:pt x="0" y="0"/>
                  </a:lnTo>
                  <a:lnTo>
                    <a:pt x="622499" y="0"/>
                  </a:lnTo>
                  <a:lnTo>
                    <a:pt x="622499" y="304499"/>
                  </a:lnTo>
                  <a:close/>
                </a:path>
              </a:pathLst>
            </a:custGeom>
            <a:solidFill>
              <a:srgbClr val="C4820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051275" y="4123402"/>
            <a:ext cx="2640330" cy="972819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1599565">
              <a:lnSpc>
                <a:spcPct val="100000"/>
              </a:lnSpc>
              <a:spcBef>
                <a:spcPts val="1135"/>
              </a:spcBef>
              <a:tabLst>
                <a:tab pos="2272030" algn="l"/>
              </a:tabLst>
            </a:pP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	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240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2129" y="2240540"/>
            <a:ext cx="403732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Before</a:t>
            </a:r>
            <a:r>
              <a:rPr dirty="0" spc="-90"/>
              <a:t> </a:t>
            </a:r>
            <a:r>
              <a:rPr dirty="0" spc="-5"/>
              <a:t>Classifying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8184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7200" y="474345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 h="0">
                <a:moveTo>
                  <a:pt x="0" y="0"/>
                </a:moveTo>
                <a:lnTo>
                  <a:pt x="8229599" y="0"/>
                </a:lnTo>
              </a:path>
            </a:pathLst>
          </a:custGeom>
          <a:ln w="9524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8822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Dog</a:t>
            </a:r>
            <a:r>
              <a:rPr dirty="0" spc="-45"/>
              <a:t> </a:t>
            </a:r>
            <a:r>
              <a:rPr dirty="0" spc="-5"/>
              <a:t>or</a:t>
            </a:r>
            <a:r>
              <a:rPr dirty="0" spc="-50"/>
              <a:t> </a:t>
            </a:r>
            <a:r>
              <a:rPr dirty="0" spc="-20"/>
              <a:t>Wolf?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57200" y="939425"/>
            <a:ext cx="4101465" cy="3752850"/>
            <a:chOff x="457200" y="939425"/>
            <a:chExt cx="4101465" cy="3752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39425"/>
              <a:ext cx="1422325" cy="37524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9525" y="939437"/>
              <a:ext cx="2371573" cy="16415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9525" y="2732974"/>
              <a:ext cx="2678824" cy="164157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1923" y="2098325"/>
            <a:ext cx="2188753" cy="16415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4724" y="1034287"/>
            <a:ext cx="8006715" cy="26085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24815" marR="1173480" indent="-412750">
              <a:lnSpc>
                <a:spcPct val="115399"/>
              </a:lnSpc>
              <a:spcBef>
                <a:spcPts val="12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Both the training and test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sets must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accurately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 represent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 population on which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you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use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your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classifier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50">
              <a:latin typeface="Arial MT"/>
              <a:cs typeface="Arial MT"/>
            </a:endParaRPr>
          </a:p>
          <a:p>
            <a:pPr marL="424815" marR="5080" indent="-412750">
              <a:lnSpc>
                <a:spcPct val="114599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Overfitting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happens when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a classifier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does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very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well on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training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set,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 but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can’t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 do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as well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on the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test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225" y="212711"/>
            <a:ext cx="76339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Start</a:t>
            </a:r>
            <a:r>
              <a:rPr dirty="0" spc="-35"/>
              <a:t> </a:t>
            </a:r>
            <a:r>
              <a:rPr dirty="0" spc="-10"/>
              <a:t>with</a:t>
            </a:r>
            <a:r>
              <a:rPr dirty="0" spc="-30"/>
              <a:t> </a:t>
            </a:r>
            <a:r>
              <a:rPr dirty="0"/>
              <a:t>a</a:t>
            </a:r>
            <a:r>
              <a:rPr dirty="0" spc="-20"/>
              <a:t> </a:t>
            </a:r>
            <a:r>
              <a:rPr dirty="0" spc="-5"/>
              <a:t>Representative</a:t>
            </a:r>
            <a:r>
              <a:rPr dirty="0" spc="-25"/>
              <a:t> </a:t>
            </a:r>
            <a:r>
              <a:rPr dirty="0" spc="-5"/>
              <a:t>Sample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542544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Standardize</a:t>
            </a:r>
            <a:r>
              <a:rPr dirty="0" spc="-60"/>
              <a:t> </a:t>
            </a:r>
            <a:r>
              <a:rPr dirty="0" spc="-5"/>
              <a:t>if</a:t>
            </a:r>
            <a:r>
              <a:rPr dirty="0" spc="-50"/>
              <a:t> </a:t>
            </a:r>
            <a:r>
              <a:rPr dirty="0" spc="-5"/>
              <a:t>Necessary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6619" y="985748"/>
            <a:ext cx="4978082" cy="1907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3174" y="1515020"/>
            <a:ext cx="7673975" cy="255460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55880" marR="5340350">
              <a:lnSpc>
                <a:spcPts val="2850"/>
              </a:lnSpc>
              <a:spcBef>
                <a:spcPts val="220"/>
              </a:spcBef>
            </a:pPr>
            <a:r>
              <a:rPr dirty="0" sz="2400" spc="-5">
                <a:latin typeface="Arial MT"/>
                <a:cs typeface="Arial MT"/>
              </a:rPr>
              <a:t>Chronic Kidney </a:t>
            </a:r>
            <a:r>
              <a:rPr dirty="0" sz="240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Disease</a:t>
            </a:r>
            <a:r>
              <a:rPr dirty="0" sz="2400" spc="-5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data</a:t>
            </a:r>
            <a:r>
              <a:rPr dirty="0" sz="2400" spc="-5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set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Arial MT"/>
              <a:cs typeface="Arial MT"/>
            </a:endParaRPr>
          </a:p>
          <a:p>
            <a:pPr marL="424815" marR="5080" indent="-412750">
              <a:lnSpc>
                <a:spcPts val="285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latin typeface="Arial MT"/>
                <a:cs typeface="Arial MT"/>
              </a:rPr>
              <a:t>If the attributes are on </a:t>
            </a:r>
            <a:r>
              <a:rPr dirty="0" sz="2400">
                <a:latin typeface="Arial MT"/>
                <a:cs typeface="Arial MT"/>
              </a:rPr>
              <a:t>very </a:t>
            </a:r>
            <a:r>
              <a:rPr dirty="0" sz="2400" spc="-10">
                <a:latin typeface="Arial MT"/>
                <a:cs typeface="Arial MT"/>
              </a:rPr>
              <a:t>different </a:t>
            </a:r>
            <a:r>
              <a:rPr dirty="0" sz="2400" spc="-5">
                <a:latin typeface="Arial MT"/>
                <a:cs typeface="Arial MT"/>
              </a:rPr>
              <a:t>numerical </a:t>
            </a:r>
            <a:r>
              <a:rPr dirty="0" sz="2400">
                <a:latin typeface="Arial MT"/>
                <a:cs typeface="Arial MT"/>
              </a:rPr>
              <a:t>scales,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distance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can</a:t>
            </a:r>
            <a:r>
              <a:rPr dirty="0" sz="2400" spc="-5">
                <a:latin typeface="Arial MT"/>
                <a:cs typeface="Arial MT"/>
              </a:rPr>
              <a:t> be</a:t>
            </a:r>
            <a:r>
              <a:rPr dirty="0" sz="2400" spc="-10">
                <a:latin typeface="Arial MT"/>
                <a:cs typeface="Arial MT"/>
              </a:rPr>
              <a:t> affected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ts val="2760"/>
              </a:lnSpc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latin typeface="Arial MT"/>
                <a:cs typeface="Arial MT"/>
              </a:rPr>
              <a:t>In</a:t>
            </a:r>
            <a:r>
              <a:rPr dirty="0" sz="2400" spc="-1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such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a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situation,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it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is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a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good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idea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to</a:t>
            </a:r>
            <a:r>
              <a:rPr dirty="0" sz="2400" spc="-1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convert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all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5875" y="4039808"/>
            <a:ext cx="35814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 MT"/>
                <a:cs typeface="Arial MT"/>
              </a:rPr>
              <a:t>variables</a:t>
            </a:r>
            <a:r>
              <a:rPr dirty="0" sz="2400" spc="-3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to</a:t>
            </a:r>
            <a:r>
              <a:rPr dirty="0" sz="2400" spc="-40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standard</a:t>
            </a:r>
            <a:r>
              <a:rPr dirty="0" sz="2400" spc="-3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units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0250" y="4245983"/>
            <a:ext cx="104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9365" y="2240540"/>
            <a:ext cx="21850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Decisions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62718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Decisions</a:t>
            </a:r>
            <a:r>
              <a:rPr dirty="0" spc="-50"/>
              <a:t> </a:t>
            </a:r>
            <a:r>
              <a:rPr dirty="0" spc="-5"/>
              <a:t>Under</a:t>
            </a:r>
            <a:r>
              <a:rPr dirty="0" spc="-45"/>
              <a:t> </a:t>
            </a:r>
            <a:r>
              <a:rPr dirty="0" spc="-5"/>
              <a:t>Uncertainty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19300"/>
              </a:lnSpc>
              <a:spcBef>
                <a:spcPts val="100"/>
              </a:spcBef>
            </a:pPr>
            <a:r>
              <a:rPr dirty="0" spc="-5" i="1">
                <a:latin typeface="Arial"/>
                <a:cs typeface="Arial"/>
              </a:rPr>
              <a:t>Interpretation</a:t>
            </a:r>
            <a:r>
              <a:rPr dirty="0" spc="-20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by</a:t>
            </a:r>
            <a:r>
              <a:rPr dirty="0" spc="-15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Physicians</a:t>
            </a:r>
            <a:r>
              <a:rPr dirty="0" spc="-20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of</a:t>
            </a:r>
            <a:r>
              <a:rPr dirty="0" spc="-10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Clinical</a:t>
            </a:r>
            <a:r>
              <a:rPr dirty="0" spc="-15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Laboratory</a:t>
            </a:r>
            <a:r>
              <a:rPr dirty="0" spc="-15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Results</a:t>
            </a:r>
            <a:r>
              <a:rPr dirty="0" spc="100" i="1">
                <a:latin typeface="Arial"/>
                <a:cs typeface="Arial"/>
              </a:rPr>
              <a:t> </a:t>
            </a:r>
            <a:r>
              <a:rPr dirty="0"/>
              <a:t>(1978) </a:t>
            </a:r>
            <a:r>
              <a:rPr dirty="0" spc="-595"/>
              <a:t> </a:t>
            </a:r>
            <a:r>
              <a:rPr dirty="0" spc="-20"/>
              <a:t>"We</a:t>
            </a:r>
            <a:r>
              <a:rPr dirty="0" spc="-10"/>
              <a:t> </a:t>
            </a:r>
            <a:r>
              <a:rPr dirty="0" spc="-5"/>
              <a:t>asked 20</a:t>
            </a:r>
            <a:r>
              <a:rPr dirty="0" spc="-10"/>
              <a:t> </a:t>
            </a:r>
            <a:r>
              <a:rPr dirty="0" spc="-5"/>
              <a:t>house </a:t>
            </a:r>
            <a:r>
              <a:rPr dirty="0" spc="-10"/>
              <a:t>officers,</a:t>
            </a:r>
            <a:r>
              <a:rPr dirty="0" spc="-15"/>
              <a:t> </a:t>
            </a:r>
            <a:r>
              <a:rPr dirty="0" spc="-5"/>
              <a:t>20 fourth-year</a:t>
            </a:r>
            <a:r>
              <a:rPr dirty="0" spc="-15"/>
              <a:t> </a:t>
            </a:r>
            <a:r>
              <a:rPr dirty="0"/>
              <a:t>medical</a:t>
            </a:r>
          </a:p>
          <a:p>
            <a:pPr marL="469900" marR="654050">
              <a:lnSpc>
                <a:spcPts val="2630"/>
              </a:lnSpc>
              <a:spcBef>
                <a:spcPts val="125"/>
              </a:spcBef>
            </a:pPr>
            <a:r>
              <a:rPr dirty="0"/>
              <a:t>students </a:t>
            </a:r>
            <a:r>
              <a:rPr dirty="0" spc="-5"/>
              <a:t>and 20 attending physicians, </a:t>
            </a:r>
            <a:r>
              <a:rPr dirty="0"/>
              <a:t>selected </a:t>
            </a:r>
            <a:r>
              <a:rPr dirty="0" spc="-5"/>
              <a:t>in 67 </a:t>
            </a:r>
            <a:r>
              <a:rPr dirty="0"/>
              <a:t> consecutive </a:t>
            </a:r>
            <a:r>
              <a:rPr dirty="0" spc="-5"/>
              <a:t>hallway encounters at four Harvard </a:t>
            </a:r>
            <a:r>
              <a:rPr dirty="0"/>
              <a:t>Medical </a:t>
            </a:r>
            <a:r>
              <a:rPr dirty="0" spc="-600"/>
              <a:t> </a:t>
            </a:r>
            <a:r>
              <a:rPr dirty="0" spc="-5"/>
              <a:t>School</a:t>
            </a:r>
            <a:r>
              <a:rPr dirty="0" spc="-15"/>
              <a:t> </a:t>
            </a:r>
            <a:r>
              <a:rPr dirty="0" spc="-5"/>
              <a:t>teaching</a:t>
            </a:r>
            <a:r>
              <a:rPr dirty="0" spc="-15"/>
              <a:t> </a:t>
            </a:r>
            <a:r>
              <a:rPr dirty="0" spc="-5"/>
              <a:t>hospitals,</a:t>
            </a:r>
            <a:r>
              <a:rPr dirty="0" spc="-10"/>
              <a:t> </a:t>
            </a:r>
            <a:r>
              <a:rPr dirty="0" spc="-5"/>
              <a:t>the</a:t>
            </a:r>
            <a:r>
              <a:rPr dirty="0" spc="-15"/>
              <a:t> </a:t>
            </a:r>
            <a:r>
              <a:rPr dirty="0" spc="-5"/>
              <a:t>following</a:t>
            </a:r>
            <a:r>
              <a:rPr dirty="0" spc="-15"/>
              <a:t> </a:t>
            </a:r>
            <a:r>
              <a:rPr dirty="0" spc="-5"/>
              <a:t>question:</a:t>
            </a:r>
          </a:p>
          <a:p>
            <a:pPr marL="469900" marR="76835">
              <a:lnSpc>
                <a:spcPct val="99900"/>
              </a:lnSpc>
              <a:spcBef>
                <a:spcPts val="370"/>
              </a:spcBef>
            </a:pPr>
            <a:r>
              <a:rPr dirty="0" spc="-5"/>
              <a:t>"</a:t>
            </a:r>
            <a:r>
              <a:rPr dirty="0" spc="-5">
                <a:solidFill>
                  <a:srgbClr val="3B7EA1"/>
                </a:solidFill>
              </a:rPr>
              <a:t>If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dirty="0" spc="-5">
                <a:solidFill>
                  <a:srgbClr val="3B7EA1"/>
                </a:solidFill>
              </a:rPr>
              <a:t>test to detect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dirty="0" spc="-5">
                <a:solidFill>
                  <a:srgbClr val="3B7EA1"/>
                </a:solidFill>
              </a:rPr>
              <a:t>disease whose prevalence is 1/1000 has </a:t>
            </a:r>
            <a:r>
              <a:rPr dirty="0" spc="-600">
                <a:solidFill>
                  <a:srgbClr val="3B7EA1"/>
                </a:solidFill>
              </a:rPr>
              <a:t>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dirty="0" spc="-5">
                <a:solidFill>
                  <a:srgbClr val="3B7EA1"/>
                </a:solidFill>
              </a:rPr>
              <a:t>false positive </a:t>
            </a:r>
            <a:r>
              <a:rPr dirty="0">
                <a:solidFill>
                  <a:srgbClr val="3B7EA1"/>
                </a:solidFill>
              </a:rPr>
              <a:t>rate </a:t>
            </a:r>
            <a:r>
              <a:rPr dirty="0" spc="-5">
                <a:solidFill>
                  <a:srgbClr val="3B7EA1"/>
                </a:solidFill>
              </a:rPr>
              <a:t>of 5%, what is the </a:t>
            </a:r>
            <a:r>
              <a:rPr dirty="0">
                <a:solidFill>
                  <a:srgbClr val="3B7EA1"/>
                </a:solidFill>
              </a:rPr>
              <a:t>chance </a:t>
            </a:r>
            <a:r>
              <a:rPr dirty="0" spc="-5">
                <a:solidFill>
                  <a:srgbClr val="3B7EA1"/>
                </a:solidFill>
              </a:rPr>
              <a:t>that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dirty="0" spc="-5">
                <a:solidFill>
                  <a:srgbClr val="3B7EA1"/>
                </a:solidFill>
              </a:rPr>
              <a:t>person </a:t>
            </a:r>
            <a:r>
              <a:rPr dirty="0">
                <a:solidFill>
                  <a:srgbClr val="3B7EA1"/>
                </a:solidFill>
              </a:rPr>
              <a:t> </a:t>
            </a:r>
            <a:r>
              <a:rPr dirty="0" spc="-5">
                <a:solidFill>
                  <a:srgbClr val="3B7EA1"/>
                </a:solidFill>
              </a:rPr>
              <a:t>found to have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dirty="0" spc="-5">
                <a:solidFill>
                  <a:srgbClr val="3B7EA1"/>
                </a:solidFill>
              </a:rPr>
              <a:t>positive </a:t>
            </a:r>
            <a:r>
              <a:rPr dirty="0">
                <a:solidFill>
                  <a:srgbClr val="3B7EA1"/>
                </a:solidFill>
              </a:rPr>
              <a:t>result </a:t>
            </a:r>
            <a:r>
              <a:rPr dirty="0" spc="-5">
                <a:solidFill>
                  <a:srgbClr val="3B7EA1"/>
                </a:solidFill>
              </a:rPr>
              <a:t>actually has the disease, </a:t>
            </a:r>
            <a:r>
              <a:rPr dirty="0">
                <a:solidFill>
                  <a:srgbClr val="3B7EA1"/>
                </a:solidFill>
              </a:rPr>
              <a:t> </a:t>
            </a:r>
            <a:r>
              <a:rPr dirty="0" spc="-5">
                <a:solidFill>
                  <a:srgbClr val="3B7EA1"/>
                </a:solidFill>
              </a:rPr>
              <a:t>assuming that </a:t>
            </a:r>
            <a:r>
              <a:rPr dirty="0">
                <a:solidFill>
                  <a:srgbClr val="3B7EA1"/>
                </a:solidFill>
              </a:rPr>
              <a:t>you know </a:t>
            </a:r>
            <a:r>
              <a:rPr dirty="0" spc="-5">
                <a:solidFill>
                  <a:srgbClr val="3B7EA1"/>
                </a:solidFill>
              </a:rPr>
              <a:t>nothing about the person's </a:t>
            </a:r>
            <a:r>
              <a:rPr dirty="0">
                <a:solidFill>
                  <a:srgbClr val="3B7EA1"/>
                </a:solidFill>
              </a:rPr>
              <a:t> symptoms</a:t>
            </a:r>
            <a:r>
              <a:rPr dirty="0" spc="-10">
                <a:solidFill>
                  <a:srgbClr val="3B7EA1"/>
                </a:solidFill>
              </a:rPr>
              <a:t> </a:t>
            </a:r>
            <a:r>
              <a:rPr dirty="0" spc="-5">
                <a:solidFill>
                  <a:srgbClr val="3B7EA1"/>
                </a:solidFill>
              </a:rPr>
              <a:t>or </a:t>
            </a:r>
            <a:r>
              <a:rPr dirty="0">
                <a:solidFill>
                  <a:srgbClr val="3B7EA1"/>
                </a:solidFill>
              </a:rPr>
              <a:t>signs?</a:t>
            </a:r>
            <a:r>
              <a:rPr dirty="0"/>
              <a:t>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62718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Decisions</a:t>
            </a:r>
            <a:r>
              <a:rPr dirty="0" spc="-50"/>
              <a:t> </a:t>
            </a:r>
            <a:r>
              <a:rPr dirty="0" spc="-5"/>
              <a:t>Under</a:t>
            </a:r>
            <a:r>
              <a:rPr dirty="0" spc="-45"/>
              <a:t> </a:t>
            </a:r>
            <a:r>
              <a:rPr dirty="0" spc="-5"/>
              <a:t>Uncertainty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19300"/>
              </a:lnSpc>
              <a:spcBef>
                <a:spcPts val="100"/>
              </a:spcBef>
            </a:pPr>
            <a:r>
              <a:rPr dirty="0" spc="-5" i="1">
                <a:latin typeface="Arial"/>
                <a:cs typeface="Arial"/>
              </a:rPr>
              <a:t>Interpretation</a:t>
            </a:r>
            <a:r>
              <a:rPr dirty="0" spc="-20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by</a:t>
            </a:r>
            <a:r>
              <a:rPr dirty="0" spc="-15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Physicians</a:t>
            </a:r>
            <a:r>
              <a:rPr dirty="0" spc="-20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of</a:t>
            </a:r>
            <a:r>
              <a:rPr dirty="0" spc="-10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Clinical</a:t>
            </a:r>
            <a:r>
              <a:rPr dirty="0" spc="-15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Laboratory</a:t>
            </a:r>
            <a:r>
              <a:rPr dirty="0" spc="-15" i="1">
                <a:latin typeface="Arial"/>
                <a:cs typeface="Arial"/>
              </a:rPr>
              <a:t> </a:t>
            </a:r>
            <a:r>
              <a:rPr dirty="0" spc="-5" i="1">
                <a:latin typeface="Arial"/>
                <a:cs typeface="Arial"/>
              </a:rPr>
              <a:t>Results</a:t>
            </a:r>
            <a:r>
              <a:rPr dirty="0" spc="100" i="1">
                <a:latin typeface="Arial"/>
                <a:cs typeface="Arial"/>
              </a:rPr>
              <a:t> </a:t>
            </a:r>
            <a:r>
              <a:rPr dirty="0"/>
              <a:t>(1978) </a:t>
            </a:r>
            <a:r>
              <a:rPr dirty="0" spc="-595"/>
              <a:t> </a:t>
            </a:r>
            <a:r>
              <a:rPr dirty="0" spc="-5"/>
              <a:t>"Eleven</a:t>
            </a:r>
            <a:r>
              <a:rPr dirty="0" spc="-15"/>
              <a:t> </a:t>
            </a:r>
            <a:r>
              <a:rPr dirty="0" spc="-5"/>
              <a:t>of</a:t>
            </a:r>
            <a:r>
              <a:rPr dirty="0" spc="-10"/>
              <a:t> </a:t>
            </a:r>
            <a:r>
              <a:rPr dirty="0" spc="-5"/>
              <a:t>60 participants,</a:t>
            </a:r>
            <a:r>
              <a:rPr dirty="0" spc="-10"/>
              <a:t> </a:t>
            </a:r>
            <a:r>
              <a:rPr dirty="0" spc="-5"/>
              <a:t>or 18%,</a:t>
            </a:r>
            <a:r>
              <a:rPr dirty="0" spc="-10"/>
              <a:t> </a:t>
            </a:r>
            <a:r>
              <a:rPr dirty="0" spc="-5"/>
              <a:t>gave</a:t>
            </a:r>
            <a:r>
              <a:rPr dirty="0" spc="-10"/>
              <a:t> </a:t>
            </a:r>
            <a:r>
              <a:rPr dirty="0" spc="-5"/>
              <a:t>the</a:t>
            </a:r>
            <a:r>
              <a:rPr dirty="0" spc="-10"/>
              <a:t> </a:t>
            </a:r>
            <a:r>
              <a:rPr dirty="0"/>
              <a:t>correct</a:t>
            </a:r>
            <a:r>
              <a:rPr dirty="0" spc="-10"/>
              <a:t> </a:t>
            </a:r>
            <a:r>
              <a:rPr dirty="0" spc="-25"/>
              <a:t>answer.</a:t>
            </a:r>
          </a:p>
          <a:p>
            <a:pPr marL="469900" marR="288290">
              <a:lnSpc>
                <a:spcPts val="2630"/>
              </a:lnSpc>
              <a:spcBef>
                <a:spcPts val="120"/>
              </a:spcBef>
            </a:pPr>
            <a:r>
              <a:rPr dirty="0" spc="-5"/>
              <a:t>These participants included four of 20 fourth-year </a:t>
            </a:r>
            <a:r>
              <a:rPr dirty="0"/>
              <a:t>students, </a:t>
            </a:r>
            <a:r>
              <a:rPr dirty="0" spc="-600"/>
              <a:t> </a:t>
            </a:r>
            <a:r>
              <a:rPr dirty="0" spc="-5"/>
              <a:t>three of 20 </a:t>
            </a:r>
            <a:r>
              <a:rPr dirty="0"/>
              <a:t>residents </a:t>
            </a:r>
            <a:r>
              <a:rPr dirty="0" spc="-5"/>
              <a:t>in internal </a:t>
            </a:r>
            <a:r>
              <a:rPr dirty="0"/>
              <a:t>medicine </a:t>
            </a:r>
            <a:r>
              <a:rPr dirty="0" spc="-5"/>
              <a:t>and four of 20 </a:t>
            </a:r>
            <a:r>
              <a:rPr dirty="0"/>
              <a:t> </a:t>
            </a:r>
            <a:r>
              <a:rPr dirty="0" spc="-5"/>
              <a:t>attending physicians. The </a:t>
            </a:r>
            <a:r>
              <a:rPr dirty="0"/>
              <a:t>most common </a:t>
            </a:r>
            <a:r>
              <a:rPr dirty="0" spc="-25"/>
              <a:t>answer, </a:t>
            </a:r>
            <a:r>
              <a:rPr dirty="0" spc="-5"/>
              <a:t>given by </a:t>
            </a:r>
            <a:r>
              <a:rPr dirty="0"/>
              <a:t> </a:t>
            </a:r>
            <a:r>
              <a:rPr dirty="0" spc="-5"/>
              <a:t>27, was that </a:t>
            </a:r>
            <a:r>
              <a:rPr dirty="0"/>
              <a:t>[</a:t>
            </a:r>
            <a:r>
              <a:rPr dirty="0">
                <a:solidFill>
                  <a:srgbClr val="3B7EA1"/>
                </a:solidFill>
              </a:rPr>
              <a:t>the chance </a:t>
            </a:r>
            <a:r>
              <a:rPr dirty="0" spc="-5">
                <a:solidFill>
                  <a:srgbClr val="3B7EA1"/>
                </a:solidFill>
              </a:rPr>
              <a:t>that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dirty="0" spc="-5">
                <a:solidFill>
                  <a:srgbClr val="3B7EA1"/>
                </a:solidFill>
              </a:rPr>
              <a:t>person found to have </a:t>
            </a:r>
            <a:r>
              <a:rPr dirty="0">
                <a:solidFill>
                  <a:srgbClr val="3B7EA1"/>
                </a:solidFill>
              </a:rPr>
              <a:t>a </a:t>
            </a:r>
            <a:r>
              <a:rPr dirty="0" spc="5">
                <a:solidFill>
                  <a:srgbClr val="3B7EA1"/>
                </a:solidFill>
              </a:rPr>
              <a:t> </a:t>
            </a:r>
            <a:r>
              <a:rPr dirty="0" spc="-5">
                <a:solidFill>
                  <a:srgbClr val="3B7EA1"/>
                </a:solidFill>
              </a:rPr>
              <a:t>positive</a:t>
            </a:r>
            <a:r>
              <a:rPr dirty="0" spc="-10">
                <a:solidFill>
                  <a:srgbClr val="3B7EA1"/>
                </a:solidFill>
              </a:rPr>
              <a:t> </a:t>
            </a:r>
            <a:r>
              <a:rPr dirty="0">
                <a:solidFill>
                  <a:srgbClr val="3B7EA1"/>
                </a:solidFill>
              </a:rPr>
              <a:t>result</a:t>
            </a:r>
            <a:r>
              <a:rPr dirty="0" spc="-10">
                <a:solidFill>
                  <a:srgbClr val="3B7EA1"/>
                </a:solidFill>
              </a:rPr>
              <a:t> </a:t>
            </a:r>
            <a:r>
              <a:rPr dirty="0" spc="-5">
                <a:solidFill>
                  <a:srgbClr val="3B7EA1"/>
                </a:solidFill>
              </a:rPr>
              <a:t>actually has</a:t>
            </a:r>
            <a:r>
              <a:rPr dirty="0" spc="-10">
                <a:solidFill>
                  <a:srgbClr val="3B7EA1"/>
                </a:solidFill>
              </a:rPr>
              <a:t> </a:t>
            </a:r>
            <a:r>
              <a:rPr dirty="0" spc="-5">
                <a:solidFill>
                  <a:srgbClr val="3B7EA1"/>
                </a:solidFill>
              </a:rPr>
              <a:t>the</a:t>
            </a:r>
            <a:r>
              <a:rPr dirty="0" spc="-15">
                <a:solidFill>
                  <a:srgbClr val="3B7EA1"/>
                </a:solidFill>
              </a:rPr>
              <a:t> </a:t>
            </a:r>
            <a:r>
              <a:rPr dirty="0" spc="-5">
                <a:solidFill>
                  <a:srgbClr val="3B7EA1"/>
                </a:solidFill>
              </a:rPr>
              <a:t>disease]</a:t>
            </a:r>
            <a:r>
              <a:rPr dirty="0" spc="25">
                <a:solidFill>
                  <a:srgbClr val="3B7EA1"/>
                </a:solidFill>
              </a:rPr>
              <a:t> </a:t>
            </a:r>
            <a:r>
              <a:rPr dirty="0" spc="-5">
                <a:solidFill>
                  <a:srgbClr val="000000"/>
                </a:solidFill>
              </a:rPr>
              <a:t>was</a:t>
            </a:r>
            <a:r>
              <a:rPr dirty="0" spc="-10">
                <a:solidFill>
                  <a:srgbClr val="000000"/>
                </a:solidFill>
              </a:rPr>
              <a:t> </a:t>
            </a:r>
            <a:r>
              <a:rPr dirty="0" spc="-5"/>
              <a:t>95%.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24" y="2240540"/>
            <a:ext cx="502221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Conditional</a:t>
            </a:r>
            <a:r>
              <a:rPr dirty="0" spc="-90"/>
              <a:t> </a:t>
            </a:r>
            <a:r>
              <a:rPr dirty="0" spc="-5"/>
              <a:t>Probability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3304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Scenario</a:t>
            </a:r>
            <a:r>
              <a:rPr dirty="0" spc="-95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931418"/>
            <a:ext cx="7766684" cy="3654425"/>
          </a:xfrm>
          <a:prstGeom prst="rect">
            <a:avLst/>
          </a:prstGeom>
        </p:spPr>
        <p:txBody>
          <a:bodyPr wrap="square" lIns="0" tIns="113665" rIns="0" bIns="0" rtlCol="0" vert="horz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8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Scenario:</a:t>
            </a:r>
            <a:endParaRPr sz="2400">
              <a:latin typeface="Arial MT"/>
              <a:cs typeface="Arial MT"/>
            </a:endParaRPr>
          </a:p>
          <a:p>
            <a:pPr lvl="1" marL="882015" marR="528320" indent="-412750">
              <a:lnSpc>
                <a:spcPts val="2850"/>
              </a:lnSpc>
              <a:spcBef>
                <a:spcPts val="91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consists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(60%)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third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(40%)</a:t>
            </a:r>
            <a:endParaRPr sz="2400">
              <a:latin typeface="Arial MT"/>
              <a:cs typeface="Arial MT"/>
            </a:endParaRPr>
          </a:p>
          <a:p>
            <a:pPr lvl="1" marL="882015" indent="-412750">
              <a:lnSpc>
                <a:spcPct val="100000"/>
              </a:lnSpc>
              <a:spcBef>
                <a:spcPts val="70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50%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  <a:p>
            <a:pPr lvl="1" marL="882015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80%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  <a:p>
            <a:pPr marL="424815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b="1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2400" spc="-25" b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pick</a:t>
            </a:r>
            <a:r>
              <a:rPr dirty="0" sz="2400" spc="-25" b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one</a:t>
            </a:r>
            <a:r>
              <a:rPr dirty="0" sz="2400" spc="-20" b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student</a:t>
            </a:r>
            <a:r>
              <a:rPr dirty="0" sz="2400" spc="-20" b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at</a:t>
            </a:r>
            <a:r>
              <a:rPr dirty="0" sz="2400" spc="-15" b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random.</a:t>
            </a:r>
            <a:endParaRPr sz="2400">
              <a:latin typeface="Arial"/>
              <a:cs typeface="Arial"/>
            </a:endParaRPr>
          </a:p>
          <a:p>
            <a:pPr marL="424815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likely: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year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or</a:t>
            </a:r>
            <a:r>
              <a:rPr dirty="0" sz="2400" spc="-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year?</a:t>
            </a:r>
            <a:endParaRPr sz="2400">
              <a:latin typeface="Arial MT"/>
              <a:cs typeface="Arial MT"/>
            </a:endParaRPr>
          </a:p>
          <a:p>
            <a:pPr lvl="1" marL="882015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30">
                <a:solidFill>
                  <a:srgbClr val="3B3B3B"/>
                </a:solidFill>
                <a:latin typeface="Arial MT"/>
                <a:cs typeface="Arial MT"/>
              </a:rPr>
              <a:t>year,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because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they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are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60%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225" y="212715"/>
            <a:ext cx="23304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Scenario</a:t>
            </a:r>
            <a:r>
              <a:rPr dirty="0" spc="-95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24" y="931418"/>
            <a:ext cx="7766684" cy="2254250"/>
          </a:xfrm>
          <a:prstGeom prst="rect">
            <a:avLst/>
          </a:prstGeom>
        </p:spPr>
        <p:txBody>
          <a:bodyPr wrap="square" lIns="0" tIns="113665" rIns="0" bIns="0" rtlCol="0" vert="horz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895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Slightly</a:t>
            </a:r>
            <a:r>
              <a:rPr dirty="0" sz="2400" spc="-4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different</a:t>
            </a:r>
            <a:r>
              <a:rPr dirty="0" sz="2400" spc="-3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scenario:</a:t>
            </a:r>
            <a:endParaRPr sz="2400">
              <a:latin typeface="Arial MT"/>
              <a:cs typeface="Arial MT"/>
            </a:endParaRPr>
          </a:p>
          <a:p>
            <a:pPr lvl="1" marL="882015" marR="528320" indent="-412750">
              <a:lnSpc>
                <a:spcPts val="2850"/>
              </a:lnSpc>
              <a:spcBef>
                <a:spcPts val="91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Class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consists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(60%)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and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third </a:t>
            </a:r>
            <a:r>
              <a:rPr dirty="0" sz="2400" spc="-6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(40%)</a:t>
            </a:r>
            <a:endParaRPr sz="2400">
              <a:latin typeface="Arial MT"/>
              <a:cs typeface="Arial MT"/>
            </a:endParaRPr>
          </a:p>
          <a:p>
            <a:pPr lvl="1" marL="882015" indent="-412750">
              <a:lnSpc>
                <a:spcPct val="100000"/>
              </a:lnSpc>
              <a:spcBef>
                <a:spcPts val="70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50%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  <a:p>
            <a:pPr lvl="1" marL="882015" indent="-412750">
              <a:lnSpc>
                <a:spcPct val="100000"/>
              </a:lnSpc>
              <a:spcBef>
                <a:spcPts val="795"/>
              </a:spcBef>
              <a:buClr>
                <a:srgbClr val="C4820D"/>
              </a:buClr>
              <a:buChar char="○"/>
              <a:tabLst>
                <a:tab pos="882015" algn="l"/>
                <a:tab pos="8826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80%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of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years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have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declared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their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major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724" y="3261233"/>
            <a:ext cx="5475605" cy="75311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424815" marR="5080" indent="-412750">
              <a:lnSpc>
                <a:spcPts val="2850"/>
              </a:lnSpc>
              <a:spcBef>
                <a:spcPts val="220"/>
              </a:spcBef>
              <a:buClr>
                <a:srgbClr val="C4820D"/>
              </a:buClr>
              <a:buFont typeface="Arial MT"/>
              <a:buChar char="●"/>
              <a:tabLst>
                <a:tab pos="424815" algn="l"/>
                <a:tab pos="425450" algn="l"/>
              </a:tabLst>
            </a:pPr>
            <a:r>
              <a:rPr dirty="0" sz="2400" b="1">
                <a:solidFill>
                  <a:srgbClr val="3B3B3B"/>
                </a:solidFill>
                <a:latin typeface="Arial"/>
                <a:cs typeface="Arial"/>
              </a:rPr>
              <a:t>I</a:t>
            </a:r>
            <a:r>
              <a:rPr dirty="0" sz="2400" spc="15" b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pick</a:t>
            </a:r>
            <a:r>
              <a:rPr dirty="0" sz="2400" spc="15" b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one</a:t>
            </a:r>
            <a:r>
              <a:rPr dirty="0" sz="2400" spc="15" b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student</a:t>
            </a:r>
            <a:r>
              <a:rPr dirty="0" sz="2400" spc="20" b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at</a:t>
            </a:r>
            <a:r>
              <a:rPr dirty="0" sz="2400" spc="20" b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B3B3B"/>
                </a:solidFill>
                <a:latin typeface="Arial"/>
                <a:cs typeface="Arial"/>
              </a:rPr>
              <a:t>random... </a:t>
            </a:r>
            <a:r>
              <a:rPr dirty="0" sz="2400" b="1">
                <a:solidFill>
                  <a:srgbClr val="3B3B3B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dirty="0" sz="2400" spc="-3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student</a:t>
            </a:r>
            <a:r>
              <a:rPr dirty="0" sz="24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has</a:t>
            </a:r>
            <a:r>
              <a:rPr dirty="0" sz="24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declared</a:t>
            </a:r>
            <a:r>
              <a:rPr dirty="0" sz="24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z="24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major!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724" y="4089908"/>
            <a:ext cx="701103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C4820D"/>
              </a:buClr>
              <a:buChar char="●"/>
              <a:tabLst>
                <a:tab pos="424815" algn="l"/>
                <a:tab pos="425450" algn="l"/>
              </a:tabLst>
            </a:pP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Which</a:t>
            </a:r>
            <a:r>
              <a:rPr dirty="0" sz="2400" spc="-2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is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3B3B3B"/>
                </a:solidFill>
                <a:latin typeface="Arial MT"/>
                <a:cs typeface="Arial MT"/>
              </a:rPr>
              <a:t>more</a:t>
            </a:r>
            <a:r>
              <a:rPr dirty="0" sz="2400" spc="-1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likely: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Second</a:t>
            </a:r>
            <a:r>
              <a:rPr dirty="0" sz="2400" spc="-60">
                <a:solidFill>
                  <a:srgbClr val="3B3B3B"/>
                </a:solidFill>
                <a:latin typeface="Arial MT"/>
                <a:cs typeface="Arial MT"/>
              </a:rPr>
              <a:t> Year</a:t>
            </a:r>
            <a:r>
              <a:rPr dirty="0" sz="2400" spc="-1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or</a:t>
            </a:r>
            <a:r>
              <a:rPr dirty="0" sz="2400" spc="-60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3B3B3B"/>
                </a:solidFill>
                <a:latin typeface="Arial MT"/>
                <a:cs typeface="Arial MT"/>
              </a:rPr>
              <a:t>Third</a:t>
            </a:r>
            <a:r>
              <a:rPr dirty="0" sz="2400" spc="-55">
                <a:solidFill>
                  <a:srgbClr val="3B3B3B"/>
                </a:solidFill>
                <a:latin typeface="Arial MT"/>
                <a:cs typeface="Arial MT"/>
              </a:rPr>
              <a:t> </a:t>
            </a:r>
            <a:r>
              <a:rPr dirty="0" sz="2400" spc="-50">
                <a:solidFill>
                  <a:srgbClr val="3B3B3B"/>
                </a:solidFill>
                <a:latin typeface="Arial MT"/>
                <a:cs typeface="Arial MT"/>
              </a:rPr>
              <a:t>Year?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4025" y="3385008"/>
            <a:ext cx="104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B7EA1"/>
                </a:solidFill>
                <a:latin typeface="Arial MT"/>
                <a:cs typeface="Arial MT"/>
              </a:rPr>
              <a:t>(Demo)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2420" y="2240540"/>
            <a:ext cx="25977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Bayes'</a:t>
            </a:r>
            <a:r>
              <a:rPr dirty="0" spc="-90"/>
              <a:t> </a:t>
            </a:r>
            <a:r>
              <a:rPr dirty="0" spc="-5"/>
              <a:t>Rule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B7EA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2022-12-04T02:18:08Z</dcterms:created>
  <dcterms:modified xsi:type="dcterms:W3CDTF">2022-12-04T02:18:08Z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